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0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4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25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7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9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30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31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32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9" r:id="rId2"/>
    <p:sldId id="256" r:id="rId3"/>
    <p:sldId id="257" r:id="rId4"/>
    <p:sldId id="322" r:id="rId5"/>
    <p:sldId id="323" r:id="rId6"/>
    <p:sldId id="260" r:id="rId7"/>
    <p:sldId id="261" r:id="rId8"/>
    <p:sldId id="324" r:id="rId9"/>
    <p:sldId id="325" r:id="rId10"/>
    <p:sldId id="264" r:id="rId11"/>
    <p:sldId id="306" r:id="rId12"/>
    <p:sldId id="326" r:id="rId13"/>
    <p:sldId id="293" r:id="rId14"/>
    <p:sldId id="283" r:id="rId15"/>
    <p:sldId id="287" r:id="rId16"/>
    <p:sldId id="303" r:id="rId17"/>
    <p:sldId id="304" r:id="rId18"/>
    <p:sldId id="302" r:id="rId19"/>
    <p:sldId id="296" r:id="rId20"/>
    <p:sldId id="318" r:id="rId21"/>
    <p:sldId id="284" r:id="rId22"/>
    <p:sldId id="297" r:id="rId23"/>
    <p:sldId id="315" r:id="rId24"/>
    <p:sldId id="285" r:id="rId25"/>
    <p:sldId id="316" r:id="rId26"/>
    <p:sldId id="317" r:id="rId27"/>
    <p:sldId id="290" r:id="rId28"/>
    <p:sldId id="289" r:id="rId29"/>
    <p:sldId id="310" r:id="rId30"/>
    <p:sldId id="292" r:id="rId31"/>
    <p:sldId id="305" r:id="rId32"/>
    <p:sldId id="320" r:id="rId33"/>
    <p:sldId id="328" r:id="rId34"/>
  </p:sldIdLst>
  <p:sldSz cx="9144000" cy="6858000" type="screen4x3"/>
  <p:notesSz cx="7023100" cy="9309100"/>
  <p:embeddedFontLst>
    <p:embeddedFont>
      <p:font typeface="Aharoni" panose="020F0502020204030204" pitchFamily="34" charset="0"/>
      <p:bold r:id="rId37"/>
    </p:embeddedFont>
    <p:embeddedFont>
      <p:font typeface="Andalus" panose="02020603050405020304" pitchFamily="18" charset="-78"/>
      <p:regular r:id="rId38"/>
    </p:embeddedFont>
    <p:embeddedFont>
      <p:font typeface="Berlin Sans FB" panose="020E0602020502020306" pitchFamily="34" charset="77"/>
      <p:regular r:id="rId39"/>
      <p:bold r:id="rId40"/>
    </p:embeddedFont>
    <p:embeddedFont>
      <p:font typeface="Berlin Sans FB Demi" panose="020F050202020403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ckwell" panose="02060603020205020403" pitchFamily="18" charset="77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746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20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762" y="-6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E3E51126-BE74-4861-A16D-1934CA49FD31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EB240198-3BF5-43DA-8861-4ADF76D738BD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9307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E37DA9E6-9A04-4B50-9DB9-63ACD08906DC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96CCE623-5BA8-4202-A99D-B2EABB514295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4517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baseline="0">
              <a:cs typeface="Andalus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178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718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7188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defTabSz="933151">
              <a:buFont typeface="Arial" panose="020B0604020202020204" pitchFamily="34" charset="0"/>
              <a:buNone/>
              <a:defRPr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5541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7188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93315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2623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43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435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435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43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43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baseline="0">
              <a:cs typeface="Andalus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6672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933151">
              <a:defRPr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4198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2623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2623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435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2623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2623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435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3187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5695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93315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29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419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6929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30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3843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31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3843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32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671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51">
              <a:defRPr/>
            </a:pPr>
            <a:endParaRPr lang="en-US" sz="140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291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1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622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3151">
              <a:buFont typeface="Arial" panose="020B0604020202020204" pitchFamily="34" charset="0"/>
              <a:buNone/>
              <a:defRPr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970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782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indent="0" algn="l" defTabSz="9331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105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6CCE623-5BA8-4202-A99D-B2EABB514295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384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31326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71048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53401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88508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0142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32628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80123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21515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3380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895597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dirty="0"/>
              <a:t>Click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picture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84761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E4DF-1FFB-9F4E-B9AD-1127FF14CD8B}" type="datetimeFigureOut">
              <a:rPr lang="fr-CA" smtClean="0"/>
              <a:t>19-02-13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452E-4903-7946-8FA6-E38E378E64D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99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cence@protegeonsnosenfants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7.png"/><Relationship Id="rId5" Type="http://schemas.openxmlformats.org/officeDocument/2006/relationships/tags" Target="../tags/tag31.xml"/><Relationship Id="rId10" Type="http://schemas.openxmlformats.org/officeDocument/2006/relationships/image" Target="../media/image16.png"/><Relationship Id="rId4" Type="http://schemas.openxmlformats.org/officeDocument/2006/relationships/tags" Target="../tags/tag30.xml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0" Type="http://schemas.openxmlformats.org/officeDocument/2006/relationships/image" Target="../media/image16.png"/><Relationship Id="rId4" Type="http://schemas.openxmlformats.org/officeDocument/2006/relationships/tags" Target="../tags/tag39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7.png"/><Relationship Id="rId2" Type="http://schemas.openxmlformats.org/officeDocument/2006/relationships/tags" Target="../tags/tag46.xml"/><Relationship Id="rId16" Type="http://schemas.openxmlformats.org/officeDocument/2006/relationships/image" Target="../media/image5.jpe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18.png"/><Relationship Id="rId5" Type="http://schemas.openxmlformats.org/officeDocument/2006/relationships/tags" Target="../tags/tag65.xml"/><Relationship Id="rId10" Type="http://schemas.openxmlformats.org/officeDocument/2006/relationships/image" Target="../media/image17.png"/><Relationship Id="rId4" Type="http://schemas.openxmlformats.org/officeDocument/2006/relationships/tags" Target="../tags/tag64.xml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72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4.xml"/><Relationship Id="rId10" Type="http://schemas.openxmlformats.org/officeDocument/2006/relationships/image" Target="../media/image7.png"/><Relationship Id="rId4" Type="http://schemas.openxmlformats.org/officeDocument/2006/relationships/tags" Target="../tags/tag73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0.xml"/><Relationship Id="rId7" Type="http://schemas.openxmlformats.org/officeDocument/2006/relationships/image" Target="../media/image5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3.xml"/><Relationship Id="rId7" Type="http://schemas.openxmlformats.org/officeDocument/2006/relationships/image" Target="../media/image5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0.xml"/><Relationship Id="rId7" Type="http://schemas.openxmlformats.org/officeDocument/2006/relationships/image" Target="../media/image5.jpe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1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7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23.jpeg"/><Relationship Id="rId5" Type="http://schemas.openxmlformats.org/officeDocument/2006/relationships/tags" Target="../tags/tag115.xml"/><Relationship Id="rId10" Type="http://schemas.openxmlformats.org/officeDocument/2006/relationships/image" Target="../media/image5.jpeg"/><Relationship Id="rId4" Type="http://schemas.openxmlformats.org/officeDocument/2006/relationships/tags" Target="../tags/tag114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23.xml"/><Relationship Id="rId7" Type="http://schemas.openxmlformats.org/officeDocument/2006/relationships/image" Target="../media/image8.jpe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4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7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36.xml"/><Relationship Id="rId7" Type="http://schemas.openxmlformats.org/officeDocument/2006/relationships/image" Target="../media/image5.jpe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43.xml"/><Relationship Id="rId7" Type="http://schemas.openxmlformats.org/officeDocument/2006/relationships/image" Target="../media/image8.jpe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4.xml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50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2.xml"/><Relationship Id="rId10" Type="http://schemas.openxmlformats.org/officeDocument/2006/relationships/image" Target="../media/image7.png"/><Relationship Id="rId4" Type="http://schemas.openxmlformats.org/officeDocument/2006/relationships/tags" Target="../tags/tag151.xml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58.xml"/><Relationship Id="rId7" Type="http://schemas.openxmlformats.org/officeDocument/2006/relationships/image" Target="../media/image5.jpe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65.xml"/><Relationship Id="rId7" Type="http://schemas.openxmlformats.org/officeDocument/2006/relationships/image" Target="../media/image8.jpe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1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10" Type="http://schemas.openxmlformats.org/officeDocument/2006/relationships/image" Target="../media/image26.png"/><Relationship Id="rId4" Type="http://schemas.openxmlformats.org/officeDocument/2006/relationships/tags" Target="../tags/tag173.xml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81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89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28.jpeg"/><Relationship Id="rId4" Type="http://schemas.openxmlformats.org/officeDocument/2006/relationships/tags" Target="../tags/tag198.xml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7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29.png"/><Relationship Id="rId5" Type="http://schemas.openxmlformats.org/officeDocument/2006/relationships/tags" Target="../tags/tag208.xml"/><Relationship Id="rId10" Type="http://schemas.openxmlformats.org/officeDocument/2006/relationships/image" Target="../media/image8.jpeg"/><Relationship Id="rId4" Type="http://schemas.openxmlformats.org/officeDocument/2006/relationships/tags" Target="../tags/tag207.xml"/><Relationship Id="rId9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icence@protegeonsnosenfants.c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image" Target="../media/image8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.xml"/><Relationship Id="rId7" Type="http://schemas.openxmlformats.org/officeDocument/2006/relationships/image" Target="../media/image5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1658" y="1828431"/>
            <a:ext cx="8653022" cy="393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© 2014-2016, Centre canadien de protection de l’enfance </a:t>
            </a:r>
            <a:r>
              <a:rPr lang="fr-CA" sz="1400" dirty="0" err="1"/>
              <a:t>inc.</a:t>
            </a:r>
            <a:r>
              <a:rPr lang="fr-CA" sz="1400" dirty="0"/>
              <a:t> pour la présentation qui suit, sauf pour les logos et les vidéos de tiers, qui appartiennent à leurs propriétaires respectifs (voir la dernière diapositive). Tous droits réservés.</a:t>
            </a:r>
          </a:p>
          <a:p>
            <a:endParaRPr lang="fr-CA" sz="1400" dirty="0"/>
          </a:p>
          <a:p>
            <a:endParaRPr lang="fr-CA" sz="1400" dirty="0"/>
          </a:p>
          <a:p>
            <a:r>
              <a:rPr lang="fr-CA" sz="1400" dirty="0"/>
              <a:t>Cette présentation est conçue pour être donnée par un membre d’un corps de police canadien ou du corps enseignant d’une école canadienne à des élèves du niveau scolaire indiqué sur la diapositive d’ouverture. Son utilisation est autorisée moyennant des conditions d’utilisation, qui prévoient notamment une </a:t>
            </a:r>
            <a:r>
              <a:rPr lang="fr-CA" sz="1400" b="1" dirty="0"/>
              <a:t>exclusion de responsabilité </a:t>
            </a:r>
            <a:r>
              <a:rPr lang="fr-CA" sz="1400" dirty="0"/>
              <a:t>ainsi que les restrictions suivantes :</a:t>
            </a:r>
          </a:p>
          <a:p>
            <a:endParaRPr lang="fr-CA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/>
              <a:t>Il est </a:t>
            </a:r>
            <a:r>
              <a:rPr lang="fr-CA" sz="1400" b="1" dirty="0"/>
              <a:t>INTERDIT de modifier </a:t>
            </a:r>
            <a:r>
              <a:rPr lang="fr-CA" sz="1400" dirty="0"/>
              <a:t>cette présentation.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/>
              <a:t>Il est </a:t>
            </a:r>
            <a:r>
              <a:rPr lang="fr-CA" sz="1400" b="1" dirty="0"/>
              <a:t>INTERDIT de publier </a:t>
            </a:r>
            <a:r>
              <a:rPr lang="fr-CA" sz="1400" dirty="0"/>
              <a:t>cette présentation sur Internet.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/>
              <a:t>Il est </a:t>
            </a:r>
            <a:r>
              <a:rPr lang="fr-CA" sz="1400" b="1" dirty="0"/>
              <a:t>INTERDIT de distribuer </a:t>
            </a:r>
            <a:r>
              <a:rPr lang="fr-CA" sz="1400" dirty="0"/>
              <a:t>cette présentation, sauf en conformité avec les conditions de la licence.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400" dirty="0"/>
          </a:p>
          <a:p>
            <a:pPr lvl="1"/>
            <a:endParaRPr lang="fr-CA" sz="1400" dirty="0"/>
          </a:p>
          <a:p>
            <a:r>
              <a:rPr lang="fr-CA" sz="1400" dirty="0"/>
              <a:t>Le titulaire de la licence a dû en accepter les conditions pour avoir accès aux présentations. Pour obtenir copie de ces conditions, écrivez à </a:t>
            </a:r>
            <a:r>
              <a:rPr lang="fr-CA" sz="1400" dirty="0">
                <a:hlinkClick r:id="rId3"/>
              </a:rPr>
              <a:t>licence@protegeonsnosenfants.ca</a:t>
            </a:r>
            <a:r>
              <a:rPr lang="fr-CA" sz="14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400" dirty="0"/>
          </a:p>
          <a:p>
            <a:endParaRPr lang="en-US" sz="1400" b="1" dirty="0"/>
          </a:p>
        </p:txBody>
      </p:sp>
      <p:pic>
        <p:nvPicPr>
          <p:cNvPr id="8" name="Picture 7" descr="C3P_13693_Grade3-4_CoverP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32857"/>
          </a:xfrm>
          <a:prstGeom prst="rect">
            <a:avLst/>
          </a:prstGeom>
        </p:spPr>
      </p:pic>
      <p:pic>
        <p:nvPicPr>
          <p:cNvPr id="9" name="Picture 8" descr="C3P_13693_Grade3-4_CoverPa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608392"/>
            <a:ext cx="9144000" cy="249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9650" y="348454"/>
            <a:ext cx="642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Sécurité en ligne et limites personnelles (3</a:t>
            </a:r>
            <a:r>
              <a:rPr lang="fr-FR" sz="3200" b="1" baseline="30000" dirty="0">
                <a:solidFill>
                  <a:srgbClr val="002060"/>
                </a:solidFill>
                <a:latin typeface="Berlin Sans FB" panose="020E0602020502020306" pitchFamily="34" charset="0"/>
              </a:rPr>
              <a:t>e</a:t>
            </a:r>
            <a:r>
              <a:rPr lang="fr-FR" sz="32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/4</a:t>
            </a:r>
            <a:r>
              <a:rPr lang="fr-FR" sz="3200" b="1" baseline="30000" dirty="0">
                <a:solidFill>
                  <a:srgbClr val="002060"/>
                </a:solidFill>
                <a:latin typeface="Berlin Sans FB" panose="020E0602020502020306" pitchFamily="34" charset="0"/>
              </a:rPr>
              <a:t>e</a:t>
            </a:r>
            <a:r>
              <a:rPr lang="fr-FR" sz="32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 année)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84319"/>
            <a:ext cx="2971800" cy="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517" y="6211668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610476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77671" y="3982070"/>
            <a:ext cx="7915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8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262434" y="3104772"/>
            <a:ext cx="85429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fr-CA" sz="32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 algn="ctr"/>
            <a:endParaRPr lang="fr-CA" sz="12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 algn="ctr"/>
            <a:r>
              <a:rPr lang="fr-CA" sz="36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quelque chose vous met mal à l’aise sur Internet, </a:t>
            </a:r>
            <a:r>
              <a:rPr lang="fr-CA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éloignez-vous de l’ordinateur et dites-le à vos parents ou gardiens.</a:t>
            </a:r>
          </a:p>
        </p:txBody>
      </p:sp>
      <p:pic>
        <p:nvPicPr>
          <p:cNvPr id="9" name="irc_mi" descr="http://www.clker.com/cliparts/9/1/4/0/11954322131712176739question_mark_naught101_02.svg.med.png"/>
          <p:cNvPicPr/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913" y="1670943"/>
            <a:ext cx="1810512" cy="1728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2526864" y="1346200"/>
            <a:ext cx="5872377" cy="204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CA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/>
            <a:r>
              <a:rPr lang="fr-CA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Que devez-vous faire lorsque quelque chose vous met mal à l’aise sur Internet?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88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77671" y="3982070"/>
            <a:ext cx="7915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8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266701" y="3104772"/>
            <a:ext cx="854293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CA" sz="32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 algn="ctr"/>
            <a:endParaRPr lang="fr-CA" sz="32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 algn="ctr"/>
            <a:r>
              <a:rPr lang="fr-CA" sz="4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c’est personnel, </a:t>
            </a:r>
            <a:r>
              <a:rPr lang="fr-CA" sz="4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c’est NON! </a:t>
            </a:r>
            <a:r>
              <a:rPr lang="fr-CA" sz="4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L’enfant prudent demande à ses parents</a:t>
            </a:r>
            <a:r>
              <a:rPr lang="fr-CA" sz="40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 </a:t>
            </a:r>
          </a:p>
        </p:txBody>
      </p:sp>
      <p:pic>
        <p:nvPicPr>
          <p:cNvPr id="9" name="irc_mi" descr="http://www.clker.com/cliparts/9/1/4/0/11954322131712176739question_mark_naught101_02.svg.med.png"/>
          <p:cNvPicPr/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9327" y="1670722"/>
            <a:ext cx="1809053" cy="17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2526863" y="1346200"/>
            <a:ext cx="6280512" cy="204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CA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/>
            <a:r>
              <a:rPr lang="fr-CA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Que devez-vous faire si quelqu’un sur Internet vous demande des photos de vous?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59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456504" y="1358781"/>
            <a:ext cx="7749671" cy="155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Quels sont vos jeux en ligne préférés?</a:t>
            </a:r>
          </a:p>
        </p:txBody>
      </p:sp>
      <p:sp>
        <p:nvSpPr>
          <p:cNvPr id="5" name="AutoShape 6" descr="data:image/jpeg;base64,/9j/4AAQSkZJRgABAQAAAQABAAD/2wCEAAkGBxQTEhQUExQUFhQXFx4aGBgYGBwfHhkgGyAaFx4gHBoaHCgkHxslGyAeITEiJSksLi4yGx8zODMsNyktLysBCgoKDg0OGxAQGywmICY0LDQ0NzQsLCwvLDQ0NCwsLCwsMiwsLCwwLCwsNiwsLDAvLCwsLCwsLCwsLCwsLCwsLP/AABEIAMkA+wMBEQACEQEDEQH/xAAcAAEAAgMBAQEAAAAAAAAAAAAABQYDBAcCAQj/xABLEAACAgAEBAQDBQQGBgcJAAABAgMRAAQSIQUGMUETIlFhBzJxFCNCgZFSYqGxFTNygrPBFiSSorLRVGODo9Lh8ENTc3STpMLj8f/EABsBAQACAwEBAAAAAAAAAAAAAAADBAECBQYH/8QAOxEAAQQBAgMFBwQBAgYDAQAAAQACAxEEEiEFMUETUWFxgSKRobHB0fAGFDLh8SMzFVJicrLSQoKiFv/aAAwDAQACEQMRAD8AuWjHoLXltKaMLTSmjC00powtNKaMLTSmjC00powtNKaMLTSmjC00powtNKaMLTSmjC00powtNKaMLTSmjC00powtNKaMLTSmjC00powtNKaMLTSmjC00powtNKaMLTSmjC00powtNKaMLTSmjC00powtNKaMLTSmjC00powtNKaMLTStjRiO1LSaMLSk0YWlJowtKTRhaUmjC0pReY49lkJBmUkGiFt6I2IOgGjiu/MhYac4WrMeFM8W1hpeRzDlmVikqOVryBgH3NDysQRv64Py42xmS7AF7KKWF8QJeCKs+5b+RnEsaSKCA6ggHqL7GiRY6YljlEjQ4citC1Z9GN7WKTRhaUvjADrthqTStd85GOrgYxqC20FfEz0R6OuGsJ2ZWwrA9CD+eGpY0rG+YQdWH64ak0FfIcyjGlYE4aghYQs+jGbWKWOWVV6sB+eMalkMKwJxCImg636XhrCz2Z7k+3xXWsA++GsJ2ZWZJkPRl/UYagsaCvjZhB1Zf1w1BNBWNs9EPxr+uGsLOg9y9x5qNujqfzw1BNBWcLjNrXSmjC0pNGFpSaMLSk0YWlJowtKTRhaUs+jEdqXSmjC00powtNK0uKzSIq+Eup2cKPawx6FlB3AG5HX8sU8/JdjwGRouvzxVvBxo55gyR2kd6xJwfOP88ixj0uyP7sYH+IceMyP1FN1kDfIfU2fgvSMweGRf/Fzz7h+f/VJ+V0Clp8wSBuW0L2/+LrP8ccl3GXSu0hz3X/1H7hWWzQM/24Gjz3+VKuHmPhKGlzGZb3WOh/hAH8sdRvCOISC+w97h/wCyjPGWt5Bg9D918m4vw+dGWCfMGUaXCOhAOllJ3MdfxBxo/h+VjU6WKgbF6geYPiqmfxPt8OZg07td0Pd5qS5Z5bEmWR0lMbFpLpSOkjr1jZD273ivLxh2NLoEjhQb1sch0NhMB2PJiRCWEO9lu90eXfRW7mcrm4BqtZUBA6gncgDroI3/ALZx2uG/qCWaVsZLXWQO4/Cx8Ao8nh2CY3PjLmEAmjuD4dfopaTYE+gvHsbXmtKonCOHZrjE+Y05k5fLwuE8oJZtz0ojqB3NCxsd8QyzCParKvQY4cLU1xT4a8MykLT5ubMlFrU5N/MQg8scZb5iB3xX/cSONBWuwYOai+CcscBzsvg5XMZlpNJaqddgQCbkhA6kbXjJnmbzWBDGeS3eOfC+WGKR8nnZqVGPhSb6qF0rLVH08v5jGzcr/mC1djDotzhHwlyrwxPPJmWkZFZ/OtaiASB5bq/fGhyn3stxjspV7M8CiyPGo4MvrEZy6uwZrJJaQdfSlXE8MjntJcq+TG1o2V04pJoidvQYnJVBrd1UPh/yPFxLLHM5uWcs0rBVVwFpaHQqfxaulCqxVmncx1NXTigaW2V8+IXJWV4emUky4kEj5pEJZ78ul26etgYQzPe6isyxNaywsfIfKOW4hLnzmRIXjnpSrkbEv/4cZnlewgNWsEbXN3Wx8QPh1l8jkpM1lnnDxFTRcVRYKeig2Ab69saR5Li6nclu/HbWymuH/CDKtGjTS5lpGVS3nWrIBNeS6v1ONTlP6LYY7FC8c5b4BlJfBzGYzCSAAlQJG2N1ukJHbpeMieZ3L5LBijHNS2R+F/D8xCk+UnzKq4tHDDf6qyBh9NsY/cyA7rP7dhUDnIM1wrOQQSz/AGiGewjEEHYhdwSe7L3PU9MWYpRIDtRCqTwBqvqiwD674mtUtK+6MLTSmjC00powtNKaMLTSmjC00rY0YjtS6U0YWmlNGFppXiXLhhTCx/y3B+oO941cGuBa4WCsiwbCwrkiPklmX+/r/wAUNjjy/p7hshsxD0sfIhWm5k46qs8+8QeCAI87FZg6HX4YB8p8tqqkar62NgRYJGOfP+n8THc2SCM2COpNDqa3uuixNm5LmU3vHIbgdSq/wTlzJyxiQxGYnVYQqukqaVSSAbbr1222x0cvOwscgSSHf/qcT5mjsq2Jh8QyG2wbedD071CcQy2VgmqIqrV8psMrMKKCwpLBtthRBNjfGuaY5McdiSb7iSK7zdj62q8jctpc2S/znfhX9LpXK2UZssLllC+JNSqQoH3snQqA38cVsTguDPEyaWO3EC9z3Acrr4K3iZcrceNrTtpb8gpaHhkakHSWYdGdmdh9Gckj9cduDEgg/wBpgb5ABZfLI/8AkSvedX7tvpiwSow3dV/4GPced98yT/uJ/wA8Vcr+Y8l04P4KX+ND1wmcerxf4sZxHB/uBbyfwK5dlszLw+eDNwpC2vLKulpFTchCxo7k+W+nc4uyM7QUqcUgZzUrP8ZM2FIbLwEUbqS/5LiA4hAu1OMlpNLuGX+Va9B/LFRWFyXmZr5hHtlkH8XP+eLuP/tnzVPJ5hTnOJ05SY/uN/wtie7KptC3vg7HXCcv7mQ/94+KE3+4V1Iv4BRXxtP3WQ/+cX/gfG+N/I+S1n/gtT4MH/WeKj/rU/4sxjbK5haY3Iq5fEGEPw/MKehQ3/PFZvNWDyU7lTaL/ZH8sYWVyvnr4aZvOZx54pMuEZVADs4ba7sLGR39cWoJ2xtoqvNCXmwrvynw9shkIYZjqaNSG8JXcdSdgq6j+mK7zqcSFM0UKXN/iXzHFm81kooVlDxy2WljaMeYpQAkAbqPTFnGaRZUGQRVK+ZNPIv0GLAK55G6zaMZtY0powtNKaMLTSmjC00powtNKz6MR2paTRhaUmjC0pfdGFpSxZiRY1Z3YKii2Y7AAdzgXUmm1w3n/mH7ZmAVFRRgrGO+9FmPoTQ27BR3vE0TTzKy4gCgr9yxI4ymXLQOgaMFdC2rA7gjSSRY383r364+e8R4PkvyHPZ7QJ52L9br4L1eLmRCMB2x8vsqxz/5cxl3niaNQutBpBeXS3QkNSiwNjezdrx1eG4OXBjvibRL9jvs29rrqfJcTjUxm9mMDqLO1X4Vv4Ke+GfNQlUZaWhJbFGHRtTM5U/vCzR/EB6g36OOLsGNj6AALnNjaGAN6AD3bLoWjElpSwZyP7tvp/LfAlZAVP8AgtIEfOxk1U56+4Cj/gOIMn+QPgrsB9lWD4wZWSThsqxo7m0NIpY7SRnoAT0vEcJp4tSSXpNLnfJ3ADnc+i5nKzCFMsF+8V0FoY1+bbrbUL74szS6R7JVeGK/5BX7jXInC4oXb7MlgE7u52AJN2/oMVu2kPVT9mwdFbuB5jxII29VB/8AX5YiUi5Tzx40PGTOuWnlTwFFxxswu37gVtti5ARoIJpVp2kkUFi4xzRmcxC8X9HZsa1IvwpNrBH7PviYFt/yCr9k7uVz+EQdOHxwyo8ciNJ5XUqaLsRswB73+eKUxBeSFejFNFrQ+NeWkaDKNHHJIUzQYhFLGgj9lB2va/fG2OQHbrWYEt2Wr8GMvIJeIyPFJEJJEZRIjKeszdwLrUOmNskgkUVpjtIBtWP4pZ4Q8Onb0Xp9Tp/mRiBgsqc8lZOGyBokI6aRjVZXDvipks3/AEjIYlzRQqhBjEunvfybXi5j9np9qlWm7QH2V1D4YxyLw6AShw9G9d6uvfVvf1xWkrUaU7brdVb4zTg5jhkQ3czFvoAYx/nf5YmxuZPgocj+IVqyxARASAdI2JxOCqelbOjC1jSmjC0pNGFppTRhaUmjC00rPoxHal0powtNKaMLTSmjC00rkHxe5oJk+yRnyR00pH4n6qv93Y/UjuuJIwP5HkEIrYcyqpyfy62ezccC3oJ1SsPwxitRv1Oyj3YehxJkSaGbc1iCPU7wC/T8MKoqooAVQAoHQAbAD6DHLXRVU+JnKf2/K1GB9oiJeInv+0hPYMK/MKe2JIpCx1rSRge2ivzmszRsCCyOD7gqwN7+hBH5EY6ji0gdxXODSCe8Lvfw/wCZhnsvbUJ46WUDv6OB2DUfoQw7YquBaaKkoEWFPcSl0ROx7DGtrNLjPK/CsxnJJs3DmDlWMhB0KTfRtxYDDzdwd7xyOMcbiwZBCY9Rq+dfQroYeE6WPtA6t+VKycF49mXkbLxcShlmTVqDZSRfkOlt1kVTR22xRn4rLDEJpMchpqjrB57jorDcdrnlgfuPBZY+J8VbMNl5JcstIHDrHIwIYso2aUb+U4xJx3HGOJ2NJskVdVVHx71uzCe5zmkjYWq5zW7a2gzfFWGwJjTKlVIPr4b+YH0YnFjD4nkTxiWLGsf94+yimxo2nS6Wj5Fb/LPGs0zR5fK5+GRVTctl2UqE0qt04u/W+2MZXEn40ZkmhLdxXtA3z8Oi2jxmyGmPB9FL8e5j4rlTD97l5I5JFjL+C40FiALHjGxv1sdK7jEeBxqHKbJ7NOaCQL/kB3bJJivY5o6E15LzzNzDxTLxxus+XfxJFjoQupBcGusx77fnhw/jMOXI5jmltAnnfL0CT4j46o3vXctDjH2+MLmczxRYCPL91AWW29R+Lp1I2xrBx1uRKYseAuPi4D7/ADWX4hjGqR1elqVj4xxQ5cS5fN5WdSuoa4XQsPbz9fYgY1HHYmz9jPG5pBrmDXyQ4jizWw38Fh4Zx3ieZyv2g5mCMFSwCwMTQsjczVuN+nfG2XxuPHyjjhhNGruvoto8Jz4w8mrVP4RlM1xgSGfONSafIU8p1WflQqNvUgnF/ivFWcMc0dnq1DvqvgVUxsZ2SwnVVGuSsvK/EOJGSbLjNRqMvpXUYSdVix8si9q/XFHM43HDDHKGE672uqo13K0zCcXOaT/GunO91vcH5k4pNPmIfHyyiAqC3gOdRYaunjbbe+MZXGo4II5dBOuzV8q27lkYbi9zb5V69VrcY45xcZqPLfao0SUHRMkHdQSRpZ2o/n0IPsN4eNQyYjsgN3ad2338jdfRaftH9sIydje/l0UG/DZctxPLNmZjmWl1AO4Io1p2GogbsOm3XHQ4TxRmfG/QzSW11v6BVMzFdCWkuu7XVnyxsEAkHeuzA+p7UKH5Y6NqlS344yAATZAFn1xm1il60YWmlNGFppTRhaaU0YWmlbGjGlqXSmjGLTSmjC00rU4rJIkMjRR+JKEPhpYGpvwgk7AXVnsLwJWQ3vX565v5YmybRHNSq882uRlXetxuz7amZiTsKFdTixEdZroFHINLSepXRPgBEtZxvx3GPypyP1N/piLLJ1gKXFHsLruKispgi/MXxIjT+ks6ErT4p6ftEKW/PXqx04RqiAKoTHTJYXQeRORpcvJl85BmQ0MsSl45EIYpIoatSmiwNEGh09ziq6RzgLUuhouleuPx3A9da2wtYpc5+Fbj7G3tI1/wP8qx4T9VNP7/ANAu/wAN3xm13lQPD+J6M1O+U4e7yK8iM4kcjdySSNJC6it47h4TkZmJGyWf2KaQNI2296qOzIYZ31GdVm9+fwU7yjxuXM5ufx41jeNUTSLJG8tgnub9scTjfC24GPGxjibJPyV7Cyv3Gs1VV9VCc98QyqZx1lyvivpQlvHZLFbeUbY6nAMfOkwgYJtLbO2kH4lUc1+OJP8AUYSfNa/wylH2qQgUChKi7oaxtfegQLxN+qmu/aRhxsg7+dJwejJJpFCtl0iXPRNMcs1F/DWTSaojUwBHuGX8tseJbBKyEZLeVketD5g/NdawTp6jdRXPbAQwX/0uCv8AbB/kDi5wUEzSV/yP+SjmItv/AHD5rX+IkqLlY2kTxEEq2uordhgPMOm9fpiz+nmSuzC2J2l1GjV1y6LTOLGxnWLF8k4FkIJMkkqiWNShIQTyEDr+9jXNnnjzXRvLXG9zobv8FvC0GNukkCuVnZeuUzfC0r/o/wD+FY04kK4m6/8Am+q3jP8Aos8lBfB42JyP3P5HHb/WP84vIrncJ2jfferByywOd4hX7cf+GuOFxAEYePfc7/yK6I/3JPMf+K+8ryD7XxADr4qH/ukGMcRaf2uMf+l3/kUb/N/mPkFM5bORTO6ii8D0QRurFbBHsVYi/qPXFGSGaBjXcmvHvF8vQhZBBcR1Cq3PRvOcOUdfGB/INHePV/pAH/WPSh9VzeLVoYPE/RdUyieRP7I/lj1drj6Vm0YWmlNGFppTRjNppTRjFppTRhaaVn0Y0tS0mjC0pNGFpSaMLSlzX4y8oy5lI81CU1QKyursFDKSCCGYhQQb2JF6utijsyTQbWHM1Clz7kni+f4dN4yZSZ43GmRPDfzgE0QQNmBujuKJ9bxFNn4km3aNBHiFvFjTM/8AiaK6NN8Y0QDVkM8D7xge/UtiNkkbzTHNPkQVM5jm/wAgR6KH4x8W87KpXJ5CVCRXiOjuRfoqrpv3JI9sYM0Df5yNHqEMcv8A8WlVDlbkrMZ3MhMwfBUtqlMjVLID5m8NSdTMb3boLPUisWmZ8UrKhcCPBVjivY7VIN1+iooAoCqKVQAAOwGwH6Y0tZpeczl9alfUf/zGbSlyOTkniGWeT7JOqRu5bQydL266WvYAdR06YgysLEyyHTtsgVdqWGeeAaYyK8lYvh5ydLljM+YKs8ramoED8R2BA7sx6emLFtaxsbOTRQUVOc4vdzKiePckZxM3JPk5hGZANQK2CR3B0t16/UnEWRBj5TAydt1yW8UksLiYzzWm3CON/wDv4PzX/wDVih/wLhv/ACn3n7qf97k+HuWu3LXGGYO2Zj1KCBttvV7eFXYfpidvCuHNYWBmx8T91p+8ytWoEe4fZYZ+TOJvIMy00XjxgKhAI2BY0fJX4j1GJY8HDZA7HDTodufNauyMh0gksWFnk5I4lmtIzOZGgNqARSSDRAIpV339cYxsHCxSTEzcivT4pLkZE2zzy8Fmk5Y4xF5UzSMvbxF3/ih/mcQv4Rw551GOvIn7qQZuUNrB8wPsi8n8UzHlmzYCHYiNT0+oVev1xvDwzAhdqbHZ8d/mSsPzMl4ouoeC+vyNxDK+XK5oiMdEkXYewOlh+lY3yMHCyXapY9+8fgWseTkRN0sdt4rynLvGH8pzUag9dK2f8PEA4Pw5pvQT5k/dSfvsrvA9B9ljTkjiWVdmy+ZBMlFzIptiO+4b19fyxPkYGFkta2RmzeVf1SjjyciMkh13ztMtyZxSF3mjzEYlloyWmxrYdYyNh6AYxLw7BljbE9hpvLf+0GTkglwdueaxR8n8UikfMpNEJpNn8p0kUANimmxQ7fzOMycPwpMduO5p0t5d/wB1r28/aGS9ypTgnJ2elzUWYzkyyeHekKtAE7dQiiuh79Mb42NjYjCzHbV81rJJLKQZDyXVkioAegrEtrWl90YWlJowtKTRhaUmjC0pNGFpS2NGI7UtJowtKTRhaUvEsAYFWFgiiMLSlTeaOVpfu2yxkcISfDMh8tigyWCCQLFH1xTzcd2REWAj15HwVjGkbE/U4Wq9JPNGfOMx9GSP/IA484/gs/IMb6E/UrrNzcfmXH3fYLSz0zTlVKuqrqJLaQDaNGAKJN+a+nbHQ4Tw2XGlMjwOVc/EKrnZMUrA2PvWxDxCTQoKyKwUA0FPb6nHOdwScPJ0g+v+FbGdjkbkg+SHI5ifyeDm5VPqI0Uf3vKf88Tw8KyGutrWtI62T91G/Mxqo6j+ei6Fy/wLwY4vFeSSVUUEs5YAgAHTfb3NnHp22AASuKaJU1pxtaxSacYtKURzJPOkanLKGdn0m1JABDUxrsG037Y3ZRO61dYGyiE5jzJAH2WQE+GdRR9vEGsrQQ+ZR5TvV3ZHfbQO9a6j3LJw/j2YaRA+WbRIVFhXAjstdlkBO1HoOh9RgWiuaAm+S9vzFP8AeEZRqRioJ8S29CAIiSDuNuhrtZGNI701HuXp+YZvNpyjkKWBvWD5VDCh4ZsFiRYvoa1HbDSO9Z1eC+njc4EI+zs7SKCxp1VSW0i/JYAG5sX0sDDSN901HuXmHjuYZZX+zMNKxaIyHBJdnD23h70oVqANAi6J2aRtulnuXgcyT6tJyUnzVYLV8xWwSg2NbH/LDSO9Y1HuXt+O5hY42OVLsYkZ9OsaWYSWKKdF0b2b8y+uGkHqmo1yXr+mcy6zBcq0bpHas1kMTWkAadzVkjtQHfCgK3WbJ6LH/T2ZDKv2Rjqs3bUvlVgCfD62aO229XWGkd6xZ7l4XmHMF1ByrBSY1O0lqXBLNZjAIXbYHp1o7YzpHemo9ysmSsxoX+cqC21b0L27b9sRkrcBZtOFrNJowtKTRhaUmjC0pNGFpSaMLSk0YWlL7eMLKXgiXgiXgiXgiYIvmkegwRMEX28ES8ES8ES8ES8ES8ES8ES8ES8ES8ES8ES8ES8ES8ES8ES8ES8ES8ES8ES8ES8ES8ES8ES8EXm8ES8ES8ES8ES8ES8ES8ES8ES8ES8ES8ES8ES8ES8ES8ES8ES8ES8EXxmrc7DBF8SQEWCCPUG8EXq8ES8ES8ES8ES8ES8ES8ES8EWquaJJ0qCASPmo7Eqdq6WD37YIs0M4axuCOoPa7/UbHcYIsl4Il4IscsoVSzGlAJJ9ANzgiqEnNb5mVYslHKQRZlKaF/WRTSgEEnSSdS170ciWV7uzgLQ7mbs0PLx/xfS0IAxmuQ+gKtHDJ2eNS+zbhvqpKk7etX+eLcerSNfPrXK/BVjV7LZvG6wl4Il4IuZ8088ZhcxJHlmVUiJU2obUVOli19FD+XYj677dTHwo3RB8pq+XRVJZ3B+lgul0PheeE8MUy/LIiuPbUAa/LpjmOBBoq0DYtbN4wsrxJOqkBmUFtlBIBP0B64Ivd4IvuCL5eCLxPOqC2ND+fsB3PsMYJAFlZAJ2CqfFOdfDnEKxruOrSIX9f6kOGIruuo+wxD24q2qUQm6KlYOPVIkUwVWkvQy3pJBUUQflJLADc2dtjQKKcP8ABJISxTV4nUKXgijOMsC0UZrSSzkHo2igAQf3mDfVBji8ey5MbE1R8ya8uZv4KSJoLt1oxquoyQFRIDTdg1fhkA/gasWCNiQfIYXF8rDkBkJLT0JvbvH54FWHRtcNlN5PNiRdQsb0ynqp7g+/8wQRYIx9EgnZPGJIzYKqEEGitLmLjaZSEysCxulUdWJ6Cz0Hvjdzg0WVJDC6aQRs5n8+CqvO/OS5dMhmY5AdUitJEG8zQyI1nSN7Bog+or1xLGwyGh+dVC86DTvzopHivPEaEDLhZgd9Wql9tJAN369PrixFiOeNR2CpT5zI3aQLKm5eNRplRmnJWMxq+/XzgFVruxJAA7k4puIaCT0VwuAbqPJVzgvxFimlWKWKSDWdKMzKyknYKxU+Vidh1BO12RdeHLilOlp3Ucc7HmgrpeLKmWDP52OGNpJXVEUWWboP/PtXfGWtLjQ5rIBJoKj8N4+M47yDKMsUsqImY8RFcrqVL0bMQGvpqFkg9DU00Ii2LhfUdy3kj0bE7q8ZXKhCx1OzMbJY302AA6KPYACyT3xAo1nvBEvBFA5vjjKzKFRafRbWd7oWBVXtW+9j1xwMzjZgmdC2OyPGvHuKuRYoe0OLlCZnhsk9qjAyDVIdQtWs3RGodWqgTXl/dBHL4Z22bPNLZFjoSN+g8lYmLYWtFX+c1r8C5vy2WaSCWWgpC0kbmONlLK6ggHa/TYV0BvHewHvi1RTk7HayDY+fv9FzcrKgDwAQCeivS5uMxiUOnhlQwfUNJB3B1dK98dVarjvxC51mfMKuWmkjgUAoUYr4h7saolb2APpfcYp5L3g01ek4LiYsjHPlIJ5Ueg+5+HvVx5X56E3D5ZpK8fLrTjYaydoyPQOdvqD2xaxyZqA5nZcfiWJ+zlLT/HmD3j82VK5TzLjMGjKZHUi4wCSd2a/qLN+vvWLv6gjy2ws/ahtDbfn6dOi5nDnQl7u1uyr7ytxZIcsVctpSZ4o003KWssy6F9CTRoAKLNAajyWTSRQ9pmaWnz2/z5f0rbwwuqK6W/LzKQrGTLzwCjUkvhFAegL+FK5VbolmAAHUjEEHGMKd4jjkBJ8CL94CwY3Dchfn7mPic2YzEjzu5cMVGoi0CkgAaPKCP3drs98ez4fBoxmh9Ekb+N/TuXLyZLmJbyHJd1TmCQ8NysqEHMZiONVLCwGZQXcjvpAZq6EgDa8cFzKeW9y6kLDI4NCg5oIEcF3CzsdpS9TMfZ71H6dO1VtjaguyYIANJA+qsMGdzGayMcsEn3odgxUL974TPE2nUCoJI1gHbatrvEDw6vZ5rjlrWvo7hVmfijCYNLKxlT8MnlIBsEaKAUEdwN6HWsc2WSQmnq7GxlWxeMy8Emp5hJLYoq8qiKgSQpVKDKCT86sd8YD62b/a2LL3K9O5k8xINil07KqjoF/5+v5ARlxB2W4aK3Vy/wBJ4Uy0c8z6dR0UFLMXFhgqqCTuCenTc0MdXtWhmtxoLmiJ7n6Giys3DOZcvO2hJKc9FdSpPfy6gNW29C6xrFkRS/wcCt5sWaH/AHGkKB52mjM8Ky7BN4yb+8eQMpVQPmIUfLverptjk8akn0COJprmTWw9eQ7ypsNsVl0hHkojh+ZljmV/DaDKk+ZpKRGARn1V1BKjYnsm9dMcbL4c79lrkaXP2ojfnyH5tv1K3kljc72Nh7l8zPxGyqSB43lXsxMNq69rQsr7HoQO563jo8H4PxjDaT2YLTvWoX5jxVKXIhJq91E80cYXPmOdXoRxmgN0XUfNuQLlNAVVLprcnHYyX+0yKtya8jXVXcDJONrmFbN/KVV5mi0xKAb8yA31GlWA37Clqum22PUxRsjexjfzYryjJpJ3ukfZO+/mVZfh/wAGkzOWiYSKhVyi1Zf7sjettKqpUk36DqwxRzZKa6DcdL7u6vRW8fHqYT+tfO/Vb/P0xy6x5XxXkWNfGa6AFgqiqB0UBWOkk/MvtjzOWCxjYA4mz1Nn8tTZ8vaENAAvu2XPstHNnCq5eQNu3ioilfCW6RjK2zatzS77fWt5GYuE0Pk5/XwH55qfHwAT7IsrpM3Hs3kcmjzZnxWiCrWlfvjYFO7hnJI/ECDtdYqYfFpszMbDEwaSfWu/uXVfgtYyyd1Q+ZeI5vNZiP7U5Hi0yRhvLGGsDyjYGvXzVV49tcEcLnR76a379xy8Pgt8dsZ9lnhupc5tcpk4PCZzPHMGk1AeGwGp9CHchr0CxRFk7bY4kgxsrL7UtIceW5FeJ35dT0K2fDIHPBIr88F1nI80RSlfJKgaqZ1AFtWxF6gb23UDFp2PI0WRsuCMmIu0B2/56KcvEKnS8EVS52irS9UhVllarHbTfuDdE16X0GOJxmAuDZGssjqOY/rnfOlbxXUS0n8+6j+YOMrBklXKya8zm9lKbsBVsUUbgKvlUDozA7kkm5Bjtw8cMiFn5nv/ADoqWZkPouAs8gPzuXL1j0+XSV07aSCCtbUVO4I9DjkSBwcdfNeRka8PIfzVi4HxgpksxDIy/Z4yJNBbSWEhrw0NbjxAWIsbv6WMXg+eXH0xODSOZ57eHivUcEkEwDHizyH0tQ3N/CvCEEohkjjkSwztqVujCmJJ+U3TVfYbHBoy2tud177VQ99bL2HB24r3SMobgbH1urUDHxAKxbVQY3IB8p3vdV2FHzVWxG2Opw+Ysna8g+Pd5qlxXFY3G7ESNOncb+15dR8l0/4YwBXnzcvligjILHoCadundUH++Mdvik2zWev2Xl8Rm5d6K0cG4eBJNmWUpLmG16Cf6taUaQOgY0GeurbWQq4+Q8d4q7Nl0t/227Dx8ft4LsRRho8SpZ0BBBAIIog98cJri02FMvzhx/h32fNT5cA1HIQgHXSadB7nQyjH3rgWeMrh0czjyG/pzXncqLTMQOq69wLlzM5eCBWdZSiEaCaMZdvEcI24cE6Rvp+XrvQ8L/8A18D8h5ewhpOxHd4j4miu/iN7Ad6huIZbMxzu32PMSo1UqsKHqTparrbewRW4sgZyeJw5G8OSGj1H09bUxmAddErznuItlsvJmIstLl5EKgqGWNgXtUZ1W1dSQeoYbdMb8KxMyeQGHIDmk+JHeeY7lFk5MGkksN+5WLP8WgzgaRwjoIx4AmGlG1AMWujpt6XoSAlgENv1Ml516B05qOBg06j1VBn5dXNZ5crFmECrF4kjnZF3FhFN9FZa1Ek2bOOlgVDCcjT7RND6lVMq3uEd7cysfAOGiPM5jKPLbRm0eJhRG11dgHzLY3o6hZ64i4swOazJDa1bHzH3UuA4guivlyUhw3UwkkYvIFZgX0nSgB0gsQNKFgoY3V+X0GPMZrJ5dmNOhvz5n3L0vD3wRD23DW75ch71tSxhhRvYggjYqQbBB7MDRB9scyKV0Tw9pohdWaJkrCx4sFT2V4iOJLNlcw3h5hYlVSvffV46LtvrVbXfSU60d7/FeKSNiiljbbb9ru/7T5jkvIS4boJHNPoVVfiFzBm0hTIS6Ao8MGoz5lj8ysHZmu2Qeh6gjHpOB5Mec9rmVp7uoroVBmxwR4uthOu6PcPh7t1WeXuWMznS5gS1Td5HbSgPWtR6tW9DoNzVi/V5GZHAaPPwXCjgdILWbgmek4fmJI5l0pIuiZSRWl1IWVWAZfKG1BwDa6hve1PJjjy4TJHzHv8AzuU8LnQvDHclO8/ZGfL5eKGRk8JpGlRVIJJUKhYNZYinHUnqPYYpcLbJ2/tu1bdQL+H2U2XoEVMbXlyU18G+L5fL5bMmeWKK5xRdgCw8NNh3NEHYepxtxOmzknqAtsNjpGBrASfDdQvGeJrmM3mZVbUGk8vrpQLGpo70dOofXHkuIuLpbHJVOIxSxS1I0t26gj5rLyxkZnzKQ5aRIfEJaQmMMCFX0sd6H1PuQdMfHjyzomBNDv5KfhuZJHbG+a2uC8x+HnpMvnI1zAZzCSyrURQvq0x6SGBAVjZugNz0x0MHHZjPLGNrx614ldQDInhfkSEBodQ8e+vJeOaeFrLnjLBLUMgBZN00sF8MBQNmF03Y1dXWOnLlNETYSw2TQIANdd/DxW2O8ad2g139VtcI4HoJaY6vCYhF30qykgsA3vdbDue4q5hYYZ/qP3PRcbi+e17uxiZprnuTf9KbzYQ5aQidDMVpUVHKamUUnijr5mC6xQBvawagdxaNzuzDm79LF/NYZwrQNR1beG356qUfJ50UEjdD3b7UXXr+y5B6elfn0xzWx5AO7gQuiSxW8YuKNRfE+Bxz/MZBuDs5rbf5WsfwxpJG2RhY7kVsx5Y4OCq/DIMrl84WhngEhkSNmkClihDF0R0VQGMmhTd1prqRiDHjiguNrt+4mypZZHy+0R7hSqfxEYfb5LkiZiosR/hAsLq/6zTV+2jsRipxJo9k/nh9V57i7B7Lq7/oqRx1D92wsEMRY6ixq2J6br1xpw9x1OaFngjo+1c2W9NXtz+Oy3eE8xZ2MTMlyam1yERs2jr0K0sS7ncBe3YY7Avqu27Tfs8vHf7KCaVnZnYi2JJAAAFknath16fTBYNdF03kXihzGS+zHSIo7Rox1msltbk7laIQVQtHu9gOBxziM8RDGdRufhXu9eSv4ONG8Eu9ymM6sOXBmMgy7AEeLqAIBrYawQRYHlIIsDa8ecidNOez06x3Vt57V77V6WGFrbOy+csc4+KspeRGbQpiQgBmYGQMv3WvW48hOhTQdbUHG+ZwRwcxsUZ3Jsiz3bi6258z0O655cL2N/ngoZ+VZ+J5j7XMv2UFQhUFxIjJdMVly66+o3BGwG5qse74PiuwMY44Oppu7HfzHP6qs6ASuDz0Vniy/EYnCoySxhRbSGy53uh5SpOx3ZgOg9uXlfpfDm/iC0+B+h+lK1+d6z5LmGZ5ngaGNJkQOVMxBpiw2+7INUCdJYDUu948rxPgTcDS57yQf+n5+17vVaB5JqlFcRiGYyubhdJHeXMQM2jU7KjRxTJp0rem1aPoKJY/X22DA7AgDIuY8K59eqr+zI72uSpnM+Z4hl5D9xJBCopSy6gQO+tSVH0u/XF7D4XDK25X79yxPnPYajbsvnw9hnzGamZUSRimp3db0b0NNWbPSvRPbG/G+FMfjxQteQG36+J/OpUWFlu7R8hF38FHc5SyRZyVSBHJHSkoo8wZQwNVuSrA72f4YsYHDIW4ZbIfYu+Z2rY8yefVaT5cnbAsG/Lpva6jyrzEcvlMvBLkJkFVKw0Op1AlnZUOtmdt2GigWO9b44LeK4d6RIPirxxZuZaqxmIniUsVCp946RliXWNT5QaUrrClRRbqQLOPPy9jNM7srq+4VZ9brn05dF6HHzpI42tkHTv3+X1WOSKNZY8xJE0nhBtoyVkojrGwZacGiN/2h3xLw+djXGOXdjud8vz/AD0UnFcMzR62fyb8R3fn1URzdm8xmMpDJMUZUcFZCvnYOpBp08oW9OzAMavtv3P09Di4+eREaJsFu9ee/wB153i8UYiuKy3bc18OvvUxyDn2kyyZdGmjETSeNWnw5VmIYAggkvsVvsoP7QIsfqbMdhu9n+TuXgO/7f0q/DIRON+QUf8AEXhkSCOQF9dLEq7aFjUGhVeUDcAA/l6Q/pXieZkTGJ5BZzO1H0rb+lJxbFhjj1i76KvcS45JmIIElIJy6eCnqVvVqN+wjT/s770PXYuL2Urj7vL8+S4002tgWLgWSSTxGcagGAAPTZQen548v+oshzMoBvcPqs/vJ4oBCx1NO5+XPmtvMcIohoTRH4STQ/st1X6bg+mOLHl2Kk/PMdfmrWLxdwZ2OW3tI+4nceLTzCleWuM5zKNJmY8sJiv+rBnIAV5NElUjedmpOgFbdLx08RjWNL2DY/nVXY8fCd7WM5+97OA2rfmD59FizmUkZctnhMGnkzDGatmy81TMBpJsLX5ApW4IAzOdDXStP5Y/wo+IulaG3s1o27jZB1f/AG67+HRdWzHEEzOWyrhFVp40mahuoAVqDDcHWQAfQNjoM33U+HF2j7PIKH4pDJTMHTcUS4om/KLoUx6AbA9LLdMWWzOYKC3zOFRzHVe4/Pz5qMgeQGRErwwD5JqfcsUYa0IGm+tg9T+fnp+BwSHU0lp8Pz6qzC+Xdpr82XQOXoyYo28eZ9qYPp2I2IIILCj+8fqep6oBAorlvBDiCKUxjK1ULzNlppIgsIBGr7xNWkulHyhqr5qsGgQCCaJuvlRyyRFsTtLj1/PmpInNa4FwsKl57jMcKhZopYwWMegx6hqA3QGPUpobbEjYjHkDwfLD6FX/ANw/yuyMuItvevJQHG+KAxiEZWSKNhcYki8P5GUsy7igLAoAk6t9I63WcOlxz2srt/O/T8Pla5HFc+EYzmVz2G3Xv9FFcL4QM5MsGlmWwZNJrQvqWIIB9AetdOtXMbUw9p0XnOE48jpg8D2eqtnBclJk8txjKDUzsheARxsxYPEyKSI12by6T03UnocdqKQSM1L0D2aTS5XnOHSIAZIZUBNAvEygkb7F1AsYk7QM3KzFjyTu0Riz+d66N8NuEh28PMoracuJY0ajoE8j71VqxWNW9af338p+pZXwMY+Ilpcd/GhsD7ypo7BLCbr8NK9jlTJXZymXY+rxqx/VgTjyZ4nmcu1d6GvkpSxp5hROZ4WsTwpKoGXjdjFMhKvHdaYHZaKx6ujgjVoRW33f3PAuNR5QEUpqQf8A68fPvHuUPZ6XX0Xt+PxSyNHJNLlZk+eFnjUqD8rBmUq4IroxHarvHp9VrfUDtdKSbO6QlZmJgBTs+jevxEq6gE+yke2Nr8VtfioLmFlklhzEC5di2WmZJT8+8Z0gbd7BBNEBZB3IPF440SRRsN057Bt4nr4fWlo872O5TckX2bi0QB8mZyoir96AswJ/utp/MYvqsBsSqL8S+a5sy8GUyyyLFOOm1zMWoLsTSgaSQa+YXtixwyfHke9zj/A15Hv+yjyopWNAHVdJ5A5VXh+WCGmmemlYdC3ZR+6o2HrudrxjJnMz9R9FrHGGNpcw+J6rl+MrO6FkZY5SBVkqDGKvawUU/liZ8EuXw6THiNOO3pt891qJGQ5LZHjZWHO8WKGNRE2uQxBdTKB98yohJUserdK7HHz1vBpBO2KRwF92/wBl6YT6oXTMGw9O77rT47yxmoUfM5l1lRWUyKq6QiKbBALG1Rqc9DsWJOlQO7JwtscNQ8x8e/1I28tupVLFzR24dMNvl3eg/votUHHmjsvYc1E8T4QXjdI30q5sobKatQfUK3U2N6sGyas3jqYPERjytke3UW9eR/vbvXKzuGduxzY3ab6dP69FG8rZSeLO5eKQyRxyyhSUbytfl+YflsaJobbY9bPk8N4pGXEAvAGx58/8ryv7PNwHUf4945Lsi8AyU8WayYkSR6Alpg0kZ3KE2SQwYWAfTpiHHY3HrshVdy1kcZP5m1wPjnCJMpPJBMKdD1HRgflZf3SN/wBR1Bx6vHnbMzWFx5Yyx1dFv8tqRBqrdmZq9d9I/lj57xiTtMxx8lpN/MDupb0c4Eesm/LqNfrQHX2A6457oyZNDR4LQsJfpC6XluRpjDw+MyJGkMi5idKJZ5SwdgGsClFoPavQY9I2INa1o5BegxniBpFXYI8r6/P3rR+JvBoxJl48rAn2rMTPJYG7FEaO2PZAZdR7dT1xpkRmRugdSLVecOewMvb5dSonmviJyCLlYT94iR5dXI6LFGjs9dNVybA92veqxLLL2TNXVd/hOOZnaBtZ3PcBXx6DztUJsxJq1+LLrsHVrYmwbFgkgi+xFe2OaMqUOslerfwnGczSG0e+zf8AfqrL/SZkyPiOzKXYwNpCgk+UsdQO1ASGiPNaE+uOiwyPi57nkfv8ivJvic0lh5gkff8ApX34ecbWd5lRaVUjJ7U/nU0PQqFo/u9qxK5UMzdwNVsrtjCqLBm8yscbyMQFRSzE9AFBJJ9qGCLiHPvEAY8hECPNl/GatwWmo6ifdg5vvZxyngnU7xXp+B6RIb7q9/8AhR/J/D4c1OUnLtFDE8mlGf8ADoBA0G+/RdzQGAc+t/Dmt+Mw4pjGljbJ3NDorLmOaKTwuHxRwZcg1Jp3a/xKoOxPqwJIYHYisV5JmsPtbkLjMjJHs7Ba3DONZiP7Q0eYcTySgkUh1ArdDUpIAIalBoC8T4uVI6RjA0aTfpX4FpNA0Mc+9xX581vcSiXMGF3Z81mGpYdbjQGbzXoWgVABc+U7IetY5J4lkueS92lrdztvXre55DxKuPgZBGSOu3Pmr9w3hSRBTu8gDapG+Zy5DOzVtuQNugAAFAVjyeZny5T3OeeZuu6th7gqbWhq3YpQwtSCOlg302P8cU3Mc004UtkljDAqwBUgggiwQdiCD1FYNcWkOHMIqzmeWXPlLRSohPg+IJFmiB/CMzG+qh0BoGqst1Ps8f8AVumNrZo7I5kHn6V9VGWWq/xfhMOXKtmZMmmnzD7RJPmW8u50xu62QO9NXpjow/qAz/7GO53rt7+SjLGt7ln4dlcxn52zHgyvF4LRxMyLAo1hlJj1M0gBUncjzEoaUIMW8uLMymtPssIIPMnlR32AJsDy352tTICd1J85yZjVlZTHrny0DNKImBVZGkgeP5ip0OYXGwsA711x1gtY3NAcD1CrcGZZKCIPEVw0ZZSfDKjRrU1WkpW1g/MO+3BZhzMzNTbA3N9CCbo+N38DtSvPnjfBvz2FdbG1+X+Fd8rz5QUSwMWJq42Wj+TkEbC63r1x2ZZWxML3mgFz2Mc9wa0bqpc8+DxKWBntFhvUgZS8qkqSv3ZYKNvmJ2s7dxRPGxCf9NpIPM8q9/MqyOHuf/Ln71n5mnWTPwsny+NkVr/tY5P+F1xrNRzox4H6q5Btw+U+I+i60yggggEHYg98dRchcg47wU5GbwRfgPZy7HoB1MRPqnb1SupVjjznFcPS7tmjY8/P+/mvT8IzdbOwdzHLxH9fJQea4hJECXiUoPxK/wDMFRX0s4osx4pTTHG+4j+103SysBLmih1v+vutnMHVCbUgsvy97bYKP3rIArviOFrhO1sZs2szOaYHOkFCt10TknkaPJPJmWOvNzKBIwvSOhYKCSfMwDMzEliL2use0ApeFJtaXxb5U+15bx41vMQAkV1dOrL7n8S+4r8Rxcw8jsZLPI8/zwUM0ettdVwfh+ceJrQgox+Uny2e9/hv1H5g9RjjfDGyDt2jzrn5+KoDS8aXcx7/ACXRfh1wIT5/zX4UQE7J1AlsaAT6E3JXcx33OODgNDzrI5bA9/8AhTYjdXtHpsPzwXb8dRXlR3y0eYzI4lJMyQ5fUsABAVlAZWkYlbpnLABTTKsZ3usakC9R6LGmyCqLzdwufP5t8xCnhxaFUeLatIQPmCUSl7L5gp8i3jiZnFMXVpu/Ll9Pha9FwmSXFBNc+ffXSvweao6q4LLIKZTRFEEH3U9P1IPUbY2dpoFvI/my9Tg5Dp2aiQfKwfIg8j6kHyUny5wmbMSyRwIrEASbmjv92bbpWy46eHJ/p6e5eZ400Y+d2tfyb6fnJde+HnLb5OKUzafFlcEhTYVVFKLoXuWP944sk2uDPL2r9Stl4woVR/itxQJlfs4NNPYbfcRqCzf7RAX3Gv0xBkS9myx4KSJmp1LmvxEdBnFjVajXLxKi1VKAWUV2q+mKVO0313XpeEvYGuY4bGvPbks3wta+IJp2qKTVX7I010/erGrgQw34Lbir43NZp2Nn3LYzbgzT0GA8eWg1Xs5B2GwF45+UPb93yXKiPs+9T/w+jibNSJIisZIgVJHTw23H5iS/7uOhwp/suZ6qtmN3DlZsxw2GPieX0Ron+rTsKFFm1wKTfchSR/fOKX6oc8YYA5Fwv3FQQAalYsfPFbUTwvl6PMNLmg0kTSMVQwto2jLR63AtZWY2fOGAUJQBBv6RwzhkZwWMyBqvffpe4A6jxrrapvedWyhOMcF4rHO3gzZmbLaRpKvkxITtdiSBFAG4oE3sb7YzPwHF0/6Ubb8S76FBK7qVrx8v56U/eR58+0+eiiT/AOyUsR7EYhj4NK3+Iib5MLj/APorJkHiobKQRpOgMOWZGaVWjivSHhk8P796aSdSbK69K7Elbqr3D8ZxyXRPDnFtU43p3F7AANb0B5nxpV8jIZFHrcfTr/atOY5wzJJjigVK/Gz0oHYjSpJ7+UEHberBPe/ZzatNfZUTxPHEYkv06+5V6PjboZX+8jlY7vLKoSa9gGhcXp6KAI9VdDZs+byXZmPk/wA9QPQRur0+9rr47op4roA/9wJ9aXROD5NBGjmFEkeNS4A6FgCyi9wL2rHbUCwZ3lnLyb6Shu7Riv6VsPyxq9jXt0uFhbNcWnU00Vrpyfl78xmcfstK1H6gVY+uK7MHGYbawX5KZ2VM4UXFc+4zNWdg0ClPFIY69BFKsY/Ko1xRjIfxF19B9B9yupICzhjR3n639F3DHYXDVc58zmXjy2nMI8niMFjSMAyM+7Ax3+NQC1+3vR0k06SHDZSQ6tYLTRXJuJRlHXxpV0x7yBR5dXSNWO+qS/MUU0p0jzWDjz0kDIgWxC3O5eA6+XdfnyXpIcmSYh8tBjefienn3131zUryXKX4jljMlRNrEKN1EiqZFdxdXoV6U9DR61VjhbImSFo3dXPp5D7qvxd8z42uOzSeXXzP0H15dnx3F59MEX5Z5ryyRZzNxpXhpPIAOwGo+X6D5fyx6TCfqxwXeS5k4qQ0upfC/nXKR8PSJgqSxkq6RpbvXRyiDUzMtWQDZvHncgxwvIJAHia+a6UduaKCz8y81TTnwjHLlcqw80jAh5R3UFQfAUjqz01bADqOLkcUYWFuMQ53y8a6+Feqtx4xJ9vYfnuUTmOLzeJHlzmctoj83hFdWgIrBAWiVaF6aXwyQQDvWI4ZZM+B0cgLRX8qq+W1WfXdTdl2UgLNz3c14ynNDvIYvBUsLrQ7uGA6kBYSwHsyg45b+Cb+w/V5AfVwXRfJLEwPlZpB7/6Cgecs4GcK0RWWlYMU0UnnFbnW1tfzBQKFC+tzHxJMZtP2G+1369w9LJ6q7wjXNN2jD7I5+POh3n15dF6+GvFVg4igfZZY2ivagzshS/Ysun6sMdXDNWO9afqeiY66X8aXdMX15RVbjHxAyWWmeGWRhIlBgFJAsBuo+uMagOq3ET3Cw0+5Uv4hZjMrn5h9kfMZd4EFBW/Arv4iyKCEdWZx9K6XeIZWFzgp4msERcXb3y/PzyVZ+IWX1ZiFyukS5aJlBDAbLRAsA2u1g77i6vFOyB5ErucKa2RroyRexo9fLxH1Up8LcoVbOSRi5Uy9INvmfUR126oMaOdqAvvTi0XZOa0dx/PgtGSVmBl1F2ZjIT01atzQ7bHYfTHPc/XIQ4V08lQDdLdlu8IzTpLFmI/EVEBdpdACBGRlstLpQ7spC6rPbFrDZJFISR4KGdzXtVv4lxuDN5eJjK0WaiJZHEEzITupsBN4pF7XYsd1xcyZcWaMxSuG/jyXIOXCx38wo/J815hlYeEyMpqyxKN6FAQrEH0YL/PHkp+F47HinhwPd9enz8lrNxaNgGnc+ey88J5vlyoVQ+t31O2XMMxALHU2h41kKiybBBs7jSNsd/FzZIxpLbjGwOpoPrem/wA5qxFJHP8A7Zs+RUrL8VK8v2dw1XTR5gfn/UE171jpsyg8WxpPkW/+y3dG5v8ALb3qMz/NmYzS1WaEbfggj8Kx6GaZlNd7UKffHNyOJS7hpY3zdqPuaD9VYZiSHfSfl81m5dyQcJHCiqzbVqsKFHU0TQrp3NrZs3j12GWY2KHW4338zfh08uncvIZMMmXmGPYV3dPlf3U/Hy6SEIzcDeJfh1GQHoEkA+KewJsX9NsZ/wCJO/5VP/wJlfzPuUbw+AjOxxuHDKxum2RkBaxt3Hr1Vu3QsubXGHNuj5UscOxhFM5jwNTfE39iFfLxzV3kvBEvBFyPmWAxZiQ6Sxgza5gKOrjxBmaX1tSVHuKxwZCMfiGp3J312+a9FE39zw7Q3m36b/JdFz3OUOknLFJaUM0hbTDCpGrVLJ0vTvoFtuL0g6h2nyBnPmuAxhcoXh3BsxnWMrySxowozldMsinfTBGb+zwdNyC7VZ7OdBGX7ye5b6wzZnvURzvwDKZH7GI78VpWBLtZ0CKQkhflTz6BagfN74p58DG47tA328zv16ldHhs8kmUwONjfyG3QcgqdxrmB4ZIGy3mmjfxBS6gAFZDY/ZOrST77HFTgsAbLrkNDlzpdHjsv+gGN3JN+isWW+Oahaly7B+4VlI/iVP8ADHp/2xP8XA+q8pr7wVrz/GaadjHBEsZI2diXo+6IP46q9cRyQuYLJCy1wKqB4KGU+KxaQszGQWCxYliSOhNnGWzvbs07dywWNPMKR5fzQysDxyQmTSxbVrKq1+gXUegH4epI3xxuIYUuXP2geGjbpf571dx5mRR6dNq08G4ZNNC00GUy+VEiENMZFdqo3oEa+ev3mXftiq3g8jnDtpS5oOw/DspTmNAOhlFc+XMEoAoCgqPKuw6dNuw/89ySTPNKZH78l7PhvD48aAFgtxF3+dFc/hZIqGTMaA8jgwwoxobaXmZjRpFuJbAO7V9J4iIGF7l5/jOT+8mZHHyAs+BPf5Ck544BnMxJ9ouKQhQuiBPDYKCWFBy2sgk/iB32HbELspkp3Fef9Uq+P2+ID2TjvzqvqCufqtyaLdizKCUH3kYQk7oPMGDew/LEjPZpxFVflv3FJp/3Mlyuu6Gw6CzyHiuocT51zTwoHK5S0HiMCGlkYDzCIdEBokUGav2TjWTiGo6IBqPf0CpswyN5DXh1K5xGNt9ybJJNkkmySTuSSSbOIHvLnEr6BiY7YIGxjoP8/FfojivFVgHmRyD3UAj6Ek7Y7S+YrlvFYYiHCxsHLlYNbExqJG2XzK6oq3p0adLBV2O1cfJGVFP2rT/p8zt8K2uz7rV6F0TmaSPa6f56Lb4Dw6SFn1wjw5YzHOiKELAjZlqZl2thQ0bOT1ABpu4rC470PEX8RQ+qtugkcN3E10P0Nles5wrJREDwcxmGckqsj6VUCtQY2CUJIsaX6gVQoWcR8eQSIiNqvb3HdVprjHt2q1kuK58yLlpjJ4QDCtR0lPdwPMoB0gWCbAbYACbNHZRl/I/n4Vz+ITNZjamPIPdzJPh0A+KsXDclrkhy8WlDI2haGygK0jHSPRVYgdzWOLiQOypqefE968zjQnIlpx810LL8mwRlRojdPDcSNMuuQsdGllLeVQAGsBQNxQGPUx48UYprQF6FkEbBTWhc25qyf2SZIcm7zMhhR21gvZ6o7baiQAasUZV9hjmTYcRn7PanAmugPeO7+ioYD+3yxoNAiyOi3YeGZqaUyPl3UBNCA2TubayQALpNgT8uLPDsH9owgmyV1svJE5FCgFlPJsqLqVJUA/DHM38EV6/hiy/Fhf8AyYPcFC2eVv8AFx96+8pStDIkcTxrIutQsoem1vYBKKaFaSNhZUi/KQekCwY7WVsL68j8ea4wjkObJJdEgVY2IocuXIhXGHh+fSjeSVVsqNJIi2IPh1GtbE9SepxETF0B94+ytNGT1Lfcfuq9wbM6s+uqQSHWzFtJUm42U9T6kAWF+VgB5cTvkHYaarfb7qnFju/eGTVdDc8hfQDyHifFXpnAFkgAdSemKS6yoac1S5ZZHkZczGuaaIoColXVIRFoYUrqUaPZqIs+Y9MRdpT9JCl7O2agrBlOcMpImpZTdkeGUbxCVJVgsYGpyCCPICNsb6hztR6T3Ki8wvPM8skwqXQVjy8AuQx2xiaZgbQbsaDW1kLpNjHMy5IS4Okqhyv8391DqujimWNpa0kXzrp9vmei+cJSRYNUj+EmWYtHHPAPD0iiGdVChmDAlSCa2NFt8c//AIo+OZgY0P1c6O9+HPw6KXIx2OvQSGjvUqefs8Y9Ry8QOm/64itr3Hg2CPQE/XHpQuQq3PwnNZmQT5rMZdGdRpVNUjKh82lEoUfU21n1AAx5rK4q2QkNY4geTRfibP0XZxdWOLaBqPXmfQbfVTMHCsvFHoRJUrznNOQjhhsDbUfbTp0VYqjR5JnnkkskHpoG4r029b1Wty0k6nX5n8+HJY+F8YMsSag7yFFLqIXYgkCxsm2+2+LMvC8gSkRsNXtv06HmpWZOPoBc4WqvxLg8sLZbWpjJh0mwRRWj8ti+pG9jbHsQKFLz5N7rb4ZkXmfw002E1W7omrcClBItjd7bDvVi8rC3JuXc0rKpgfU10FKMdhZJCMaX940LIHUgEik+QuLR5XLznRI8rzlEUNIyysKUC2tEa7Un9lATenEDsmJrywuFgXXgpGxPcAQNiqLxfhj5aUxOoXbVHpJKlT2UkAnR8p2B2BoWMc2Qh/8AqN5fJe74RlgxCB59po946EeXI/2rH8PeMxRmSGTWHslDVroNvpBHRi5kO/XbfYAa5JcYmvJ2H59lxcyNkWa9gG7t/f8A3at54i8m0KH+0f8A1WOb2jnfxCxVc1VedjLl1Vw66pNWtgtm1AK0Tt0vqOwxYggD95N+XkonuIcA3a/eqjPmSdzZPQncsboUO+5A2HU/lV0Oc4CNo2XpW4eLhl2Q73noO4flkq58P+FuYkjR5MwkLMLMfh6il9AW1jzV122NizVm63EYB7XNecm/UeQXkxABvSxv67rrZF7HFteeUZm+XsvJeqJd+tbD9Bt/DBFF/wChEA/q3njH7KSMq/7K0MQPxYHm3MafQfZbiV45OPvXheSIw2rxZC1Vqe2NGtgWYkDYbD0GN44o4xTGgeQA+Sw57nfyNqA5u5YaHw5o3LlQxOoUqBUdix33Y7KB617kRZcHbR6fzy9TSq5MPas0/nl6mltcucLWaMNAzrm8vI1sgjLEPbI5VyoYaWdbsD5xRratgsbJCx42IsfHcH4eKgxGh8THDYi/8FbfGOHZto3OYzWZlRUZjGuWCBqBNNok0sP7WoYsyQveKLyB4bfdTvie8U5+3gK+6qmSyZHhRqbdpY9NADzB1e1VQKC0W+gJOPO4bnS5TS0cvl4riY2p+Q0tH+PFdgJx6tejTBFG5vgWXkNvChO++4O/XcEdcZDiOS1cxrhTha1W5Typ/wDZt/8AUk/8eN+1d3qPsI+o+de7kt3I8Ggh3jiRSO/U/qe+NCSTZUoAAoKA+JXLs+dy8aZd1VklDsrGg4AIrcEWCbGoVY7YwsrnGZ+H3EJPKISpBFSO2XAXfqpjtr/2cEV34RwrPQwfZEUK/iSMc1YMYV3aS0U+YyeaqZaBs+aqNZ2PqfqPJWBPTKHNbeX5BQbmeVWO7NG7qzH1dtXnPuwON5MaGQU9oPoomyPabBKlIOU4RXiNNNRBAlexY3BoACwdwT0xHDhY8LtUbACtnzyPFOK3ZeBZdl0+EoHqNj+vXFpRKJy/JoQKozmb0KAFX7jYDYDV4Go7d7v3xzzwrEc4uLNz4n7qyMuYCgVu5flTLK2oo0jDo0sjvX9kM1L+QGLUOPFCKjaB5BQvkc/+RtTEUaqKUBR6AUP4YmWiheauXFzir5tEiWUarG+1MO4+hGCLnvEOT84howiRO+jSwP6sG/3MEWDLco5liFTKab/E+lFH9q/NX9lSfbBFuS5T7HnMnEzgqkzRM1AeIZIS8JrsFZ5I1HsOuOJNFpnlHeA4eG9O99AlXsd/8fOvst7mzhjzyrERqjlhdUJWxBMoLJJqAtbFqfoPz0hfpbY6EX4juV2QO1AtO/TwPeqpy/yzmIM3G2ZZab5YkuSSbSGFKsY+UarZjQFC6xcf2czCyIE/IKGWeZ0olyHCwK8Tz7vNdCXiD3oTJZ0kdAICo/2mIUfriuMCXwWxzY/Fc4514tLmZjG6GBYWZNBovqsBixFrW21WCDd743DRB7J3K62BgHLaJy6h0rnYPW9vT4re+FcaHiKiUCRvCZoywH3bLpNgDa9Orc2R2rFrEIN0KUH6gZIwM1SF3PbYAd2w9edrt2Lq8yvOCJgiYImCKO4twlJ9OpnGnpR239iMEVa/0B0NcOZdKFKNNab3pWVgyj2Brbpis/EYXa2ktJ50avz6fBV3YzC7ULB8DV+a9ycm5hxT8QzBHoHkI/MNIQR9Rjfsj1efgPkAVv2Z6uPwHyAWxw7kWGIgl5HYCr2G22w66RsNloY2jiZGKYKWzI2MFNFK14kW6YImCJgiYImCJgiYImCJgiYImCJgiYImCJgiYIubfEmGNszEJUOiTw0Z9x5g7CMg9tKySeb10jFDPZIG9rHzaHe7n8wPep4C3VpdyNKEn5i4jB4iKkeYWNiiyEHX5e7qpGo+6jfFeDHZkRNlG19PtaufuCx5Y48utfOlk5b5tdpn8KKUZtkqRmWLxSLsLCJWRUjXckaWJsE2d8S5U37SIaKA7zdf/kH6Kvo7WT2zfl/dKyAZqb+tOaW+urNaD+mWOn9McCTjco5Sj0Z/7UrTcaPqw+/7Koc+cr+ChzMJegfvgzu5IO2vU5JsbAi+m/beXh3EzlP7Obdx5GgPTb4LoY8xxa0EhnUXy8futn4M8NL5mTMGwqRlUsfMXIsg+gAr31H0OPSQRlosqjxXLZM4NYbAXYsWFyEwRMETBEwRMETBEwRMETBEwRMETBEwRMETBEwRMETBEwRMETBEwRMETBEwRYszl1kRkkVXRhTKwBBB7EHYjBFpw8CyyrpWCML7KO+/XrjAAAoITawZnljKuKaIEfVv4b7HAgEUUWrJyoAAIs1m4gO2tJP4zo7fxxz5OE4ch1OjHpY+VKZuRKNgViPJqtXjZrNzAEHSzRqtjcWsUa6vo1jbEkHDsWB2qNgB9/zWHzSPFEqeyGRSFdKCr6nqT9Ti6ols4ImCJgiYImCJgiYImCJgiYImCJgiYImCJgiYImCJgiYImCJgiYImCJgiYImCJgiYImCJgiYImCJgiYImCJgiYImCJgiYImCJgiYImCJgiYImCJgiYImCJgiYImCJgiYImCJgiYImCJgiYImCJgiYImCJgiYImCJgiYImCJgiYImCJgiYImCJgiYImCJgiYImCJgiYImCJgiYImCJgiYImCJgiYImCJgiYIv/2Q=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xQUFhQXFx4aGBgYGBwfHhkgGyAaFx4gHBoaHCgkHxslGyAeITEiJSksLi4yGx8zODMsNyktLysBCgoKDg0OGxAQGywmICY0LDQ0NzQsLCwvLDQ0NCwsLCwsMiwsLCwwLCwsNiwsLDAvLCwsLCwsLCwsLCwsLCwsLP/AABEIAMkA+wMBEQACEQEDEQH/xAAcAAEAAgMBAQEAAAAAAAAAAAAABQYDBAcCAQj/xABLEAACAgAEBAQDBQQGBgcJAAABAgMRAAQSIQUGMUETIlFhBzJxFCNCgZFSYqGxFTNygrPBFiSSorLRVGODo9Lh8ENTc3STpMLj8f/EABsBAQACAwEBAAAAAAAAAAAAAAADBAECBQYH/8QAOxEAAQQBAgMFBwQBAgYDAQAAAQACAxEEEiEFMUETUWFxgSKRobHB0fAGFDLh8SMzFVJicrLSQoKiFv/aAAwDAQACEQMRAD8AuWjHoLXltKaMLTSmjC00powtNKaMLTSmjC00powtNKaMLTSmjC00powtNKaMLTSmjC00powtNKaMLTSmjC00powtNKaMLTSmjC00powtNKaMLTSmjC00powtNKaMLTSmjC00powtNKaMLTSmjC00powtNKaMLTSmjC00powtNKaMLTStjRiO1LSaMLSk0YWlJowtKTRhaUmjC0pReY49lkJBmUkGiFt6I2IOgGjiu/MhYac4WrMeFM8W1hpeRzDlmVikqOVryBgH3NDysQRv64Py42xmS7AF7KKWF8QJeCKs+5b+RnEsaSKCA6ggHqL7GiRY6YljlEjQ4citC1Z9GN7WKTRhaUvjADrthqTStd85GOrgYxqC20FfEz0R6OuGsJ2ZWwrA9CD+eGpY0rG+YQdWH64ak0FfIcyjGlYE4aghYQs+jGbWKWOWVV6sB+eMalkMKwJxCImg636XhrCz2Z7k+3xXWsA++GsJ2ZWZJkPRl/UYagsaCvjZhB1Zf1w1BNBWNs9EPxr+uGsLOg9y9x5qNujqfzw1BNBWcLjNrXSmjC0pNGFpSaMLSk0YWlJowtKTRhaUs+jEdqXSmjC00powtNK0uKzSIq+Eup2cKPawx6FlB3AG5HX8sU8/JdjwGRouvzxVvBxo55gyR2kd6xJwfOP88ixj0uyP7sYH+IceMyP1FN1kDfIfU2fgvSMweGRf/Fzz7h+f/VJ+V0Clp8wSBuW0L2/+LrP8ccl3GXSu0hz3X/1H7hWWzQM/24Gjz3+VKuHmPhKGlzGZb3WOh/hAH8sdRvCOISC+w97h/wCyjPGWt5Bg9D918m4vw+dGWCfMGUaXCOhAOllJ3MdfxBxo/h+VjU6WKgbF6geYPiqmfxPt8OZg07td0Pd5qS5Z5bEmWR0lMbFpLpSOkjr1jZD273ivLxh2NLoEjhQb1sch0NhMB2PJiRCWEO9lu90eXfRW7mcrm4BqtZUBA6gncgDroI3/ALZx2uG/qCWaVsZLXWQO4/Cx8Ao8nh2CY3PjLmEAmjuD4dfopaTYE+gvHsbXmtKonCOHZrjE+Y05k5fLwuE8oJZtz0ojqB3NCxsd8QyzCParKvQY4cLU1xT4a8MykLT5ubMlFrU5N/MQg8scZb5iB3xX/cSONBWuwYOai+CcscBzsvg5XMZlpNJaqddgQCbkhA6kbXjJnmbzWBDGeS3eOfC+WGKR8nnZqVGPhSb6qF0rLVH08v5jGzcr/mC1djDotzhHwlyrwxPPJmWkZFZ/OtaiASB5bq/fGhyn3stxjspV7M8CiyPGo4MvrEZy6uwZrJJaQdfSlXE8MjntJcq+TG1o2V04pJoidvQYnJVBrd1UPh/yPFxLLHM5uWcs0rBVVwFpaHQqfxaulCqxVmncx1NXTigaW2V8+IXJWV4emUky4kEj5pEJZ78ul26etgYQzPe6isyxNaywsfIfKOW4hLnzmRIXjnpSrkbEv/4cZnlewgNWsEbXN3Wx8QPh1l8jkpM1lnnDxFTRcVRYKeig2Ab69saR5Li6nclu/HbWymuH/CDKtGjTS5lpGVS3nWrIBNeS6v1ONTlP6LYY7FC8c5b4BlJfBzGYzCSAAlQJG2N1ukJHbpeMieZ3L5LBijHNS2R+F/D8xCk+UnzKq4tHDDf6qyBh9NsY/cyA7rP7dhUDnIM1wrOQQSz/AGiGewjEEHYhdwSe7L3PU9MWYpRIDtRCqTwBqvqiwD674mtUtK+6MLTSmjC00powtNKaMLTSmjC00rY0YjtS6U0YWmlNGFppXiXLhhTCx/y3B+oO941cGuBa4WCsiwbCwrkiPklmX+/r/wAUNjjy/p7hshsxD0sfIhWm5k46qs8+8QeCAI87FZg6HX4YB8p8tqqkar62NgRYJGOfP+n8THc2SCM2COpNDqa3uuixNm5LmU3vHIbgdSq/wTlzJyxiQxGYnVYQqukqaVSSAbbr1222x0cvOwscgSSHf/qcT5mjsq2Jh8QyG2wbedD071CcQy2VgmqIqrV8psMrMKKCwpLBtthRBNjfGuaY5McdiSb7iSK7zdj62q8jctpc2S/znfhX9LpXK2UZssLllC+JNSqQoH3snQqA38cVsTguDPEyaWO3EC9z3Acrr4K3iZcrceNrTtpb8gpaHhkakHSWYdGdmdh9Gckj9cduDEgg/wBpgb5ABZfLI/8AkSvedX7tvpiwSow3dV/4GPced98yT/uJ/wA8Vcr+Y8l04P4KX+ND1wmcerxf4sZxHB/uBbyfwK5dlszLw+eDNwpC2vLKulpFTchCxo7k+W+nc4uyM7QUqcUgZzUrP8ZM2FIbLwEUbqS/5LiA4hAu1OMlpNLuGX+Va9B/LFRWFyXmZr5hHtlkH8XP+eLuP/tnzVPJ5hTnOJ05SY/uN/wtie7KptC3vg7HXCcv7mQ/94+KE3+4V1Iv4BRXxtP3WQ/+cX/gfG+N/I+S1n/gtT4MH/WeKj/rU/4sxjbK5haY3Iq5fEGEPw/MKehQ3/PFZvNWDyU7lTaL/ZH8sYWVyvnr4aZvOZx54pMuEZVADs4ba7sLGR39cWoJ2xtoqvNCXmwrvynw9shkIYZjqaNSG8JXcdSdgq6j+mK7zqcSFM0UKXN/iXzHFm81kooVlDxy2WljaMeYpQAkAbqPTFnGaRZUGQRVK+ZNPIv0GLAK55G6zaMZtY0powtNKaMLTSmjC00powtNKz6MR2paTRhaUmjC0pfdGFpSxZiRY1Z3YKii2Y7AAdzgXUmm1w3n/mH7ZmAVFRRgrGO+9FmPoTQ27BR3vE0TTzKy4gCgr9yxI4ymXLQOgaMFdC2rA7gjSSRY383r364+e8R4PkvyHPZ7QJ52L9br4L1eLmRCMB2x8vsqxz/5cxl3niaNQutBpBeXS3QkNSiwNjezdrx1eG4OXBjvibRL9jvs29rrqfJcTjUxm9mMDqLO1X4Vv4Ke+GfNQlUZaWhJbFGHRtTM5U/vCzR/EB6g36OOLsGNj6AALnNjaGAN6AD3bLoWjElpSwZyP7tvp/LfAlZAVP8AgtIEfOxk1U56+4Cj/gOIMn+QPgrsB9lWD4wZWSThsqxo7m0NIpY7SRnoAT0vEcJp4tSSXpNLnfJ3ADnc+i5nKzCFMsF+8V0FoY1+bbrbUL74szS6R7JVeGK/5BX7jXInC4oXb7MlgE7u52AJN2/oMVu2kPVT9mwdFbuB5jxII29VB/8AX5YiUi5Tzx40PGTOuWnlTwFFxxswu37gVtti5ARoIJpVp2kkUFi4xzRmcxC8X9HZsa1IvwpNrBH7PviYFt/yCr9k7uVz+EQdOHxwyo8ciNJ5XUqaLsRswB73+eKUxBeSFejFNFrQ+NeWkaDKNHHJIUzQYhFLGgj9lB2va/fG2OQHbrWYEt2Wr8GMvIJeIyPFJEJJEZRIjKeszdwLrUOmNskgkUVpjtIBtWP4pZ4Q8Onb0Xp9Tp/mRiBgsqc8lZOGyBokI6aRjVZXDvipks3/AEjIYlzRQqhBjEunvfybXi5j9np9qlWm7QH2V1D4YxyLw6AShw9G9d6uvfVvf1xWkrUaU7brdVb4zTg5jhkQ3czFvoAYx/nf5YmxuZPgocj+IVqyxARASAdI2JxOCqelbOjC1jSmjC0pNGFppTRhaUmjC00rPoxHal0powtNKaMLTSmjC00rkHxe5oJk+yRnyR00pH4n6qv93Y/UjuuJIwP5HkEIrYcyqpyfy62ezccC3oJ1SsPwxitRv1Oyj3YehxJkSaGbc1iCPU7wC/T8MKoqooAVQAoHQAbAD6DHLXRVU+JnKf2/K1GB9oiJeInv+0hPYMK/MKe2JIpCx1rSRge2ivzmszRsCCyOD7gqwN7+hBH5EY6ji0gdxXODSCe8Lvfw/wCZhnsvbUJ46WUDv6OB2DUfoQw7YquBaaKkoEWFPcSl0ROx7DGtrNLjPK/CsxnJJs3DmDlWMhB0KTfRtxYDDzdwd7xyOMcbiwZBCY9Rq+dfQroYeE6WPtA6t+VKycF49mXkbLxcShlmTVqDZSRfkOlt1kVTR22xRn4rLDEJpMchpqjrB57jorDcdrnlgfuPBZY+J8VbMNl5JcstIHDrHIwIYso2aUb+U4xJx3HGOJ2NJskVdVVHx71uzCe5zmkjYWq5zW7a2gzfFWGwJjTKlVIPr4b+YH0YnFjD4nkTxiWLGsf94+yimxo2nS6Wj5Fb/LPGs0zR5fK5+GRVTctl2UqE0qt04u/W+2MZXEn40ZkmhLdxXtA3z8Oi2jxmyGmPB9FL8e5j4rlTD97l5I5JFjL+C40FiALHjGxv1sdK7jEeBxqHKbJ7NOaCQL/kB3bJJivY5o6E15LzzNzDxTLxxus+XfxJFjoQupBcGusx77fnhw/jMOXI5jmltAnnfL0CT4j46o3vXctDjH2+MLmczxRYCPL91AWW29R+Lp1I2xrBx1uRKYseAuPi4D7/ADWX4hjGqR1elqVj4xxQ5cS5fN5WdSuoa4XQsPbz9fYgY1HHYmz9jPG5pBrmDXyQ4jizWw38Fh4Zx3ieZyv2g5mCMFSwCwMTQsjczVuN+nfG2XxuPHyjjhhNGruvoto8Jz4w8mrVP4RlM1xgSGfONSafIU8p1WflQqNvUgnF/ivFWcMc0dnq1DvqvgVUxsZ2SwnVVGuSsvK/EOJGSbLjNRqMvpXUYSdVix8si9q/XFHM43HDDHKGE672uqo13K0zCcXOaT/GunO91vcH5k4pNPmIfHyyiAqC3gOdRYaunjbbe+MZXGo4II5dBOuzV8q27lkYbi9zb5V69VrcY45xcZqPLfao0SUHRMkHdQSRpZ2o/n0IPsN4eNQyYjsgN3ad2338jdfRaftH9sIydje/l0UG/DZctxPLNmZjmWl1AO4Io1p2GogbsOm3XHQ4TxRmfG/QzSW11v6BVMzFdCWkuu7XVnyxsEAkHeuzA+p7UKH5Y6NqlS344yAATZAFn1xm1il60YWmlNGFppTRhaaU0YWmlbGjGlqXSmjGLTSmjC00rU4rJIkMjRR+JKEPhpYGpvwgk7AXVnsLwJWQ3vX565v5YmybRHNSq882uRlXetxuz7amZiTsKFdTixEdZroFHINLSepXRPgBEtZxvx3GPypyP1N/piLLJ1gKXFHsLruKispgi/MXxIjT+ks6ErT4p6ftEKW/PXqx04RqiAKoTHTJYXQeRORpcvJl85BmQ0MsSl45EIYpIoatSmiwNEGh09ziq6RzgLUuhouleuPx3A9da2wtYpc5+Fbj7G3tI1/wP8qx4T9VNP7/ANAu/wAN3xm13lQPD+J6M1O+U4e7yK8iM4kcjdySSNJC6it47h4TkZmJGyWf2KaQNI2296qOzIYZ31GdVm9+fwU7yjxuXM5ufx41jeNUTSLJG8tgnub9scTjfC24GPGxjibJPyV7Cyv3Gs1VV9VCc98QyqZx1lyvivpQlvHZLFbeUbY6nAMfOkwgYJtLbO2kH4lUc1+OJP8AUYSfNa/wylH2qQgUChKi7oaxtfegQLxN+qmu/aRhxsg7+dJwejJJpFCtl0iXPRNMcs1F/DWTSaojUwBHuGX8tseJbBKyEZLeVketD5g/NdawTp6jdRXPbAQwX/0uCv8AbB/kDi5wUEzSV/yP+SjmItv/AHD5rX+IkqLlY2kTxEEq2uordhgPMOm9fpiz+nmSuzC2J2l1GjV1y6LTOLGxnWLF8k4FkIJMkkqiWNShIQTyEDr+9jXNnnjzXRvLXG9zobv8FvC0GNukkCuVnZeuUzfC0r/o/wD+FY04kK4m6/8Am+q3jP8Aos8lBfB42JyP3P5HHb/WP84vIrncJ2jfferByywOd4hX7cf+GuOFxAEYePfc7/yK6I/3JPMf+K+8ryD7XxADr4qH/ukGMcRaf2uMf+l3/kUb/N/mPkFM5bORTO6ii8D0QRurFbBHsVYi/qPXFGSGaBjXcmvHvF8vQhZBBcR1Cq3PRvOcOUdfGB/INHePV/pAH/WPSh9VzeLVoYPE/RdUyieRP7I/lj1drj6Vm0YWmlNGFppTRjNppTRjFppTRhaaVn0Y0tS0mjC0pNGFpSaMLSlzX4y8oy5lI81CU1QKyursFDKSCCGYhQQb2JF6utijsyTQbWHM1Clz7kni+f4dN4yZSZ43GmRPDfzgE0QQNmBujuKJ9bxFNn4km3aNBHiFvFjTM/8AiaK6NN8Y0QDVkM8D7xge/UtiNkkbzTHNPkQVM5jm/wAgR6KH4x8W87KpXJ5CVCRXiOjuRfoqrpv3JI9sYM0Df5yNHqEMcv8A8WlVDlbkrMZ3MhMwfBUtqlMjVLID5m8NSdTMb3boLPUisWmZ8UrKhcCPBVjivY7VIN1+iooAoCqKVQAAOwGwH6Y0tZpeczl9alfUf/zGbSlyOTkniGWeT7JOqRu5bQydL266WvYAdR06YgysLEyyHTtsgVdqWGeeAaYyK8lYvh5ydLljM+YKs8ramoED8R2BA7sx6emLFtaxsbOTRQUVOc4vdzKiePckZxM3JPk5hGZANQK2CR3B0t16/UnEWRBj5TAydt1yW8UksLiYzzWm3CON/wDv4PzX/wDVih/wLhv/ACn3n7qf97k+HuWu3LXGGYO2Zj1KCBttvV7eFXYfpidvCuHNYWBmx8T91p+8ytWoEe4fZYZ+TOJvIMy00XjxgKhAI2BY0fJX4j1GJY8HDZA7HDTodufNauyMh0gksWFnk5I4lmtIzOZGgNqARSSDRAIpV339cYxsHCxSTEzcivT4pLkZE2zzy8Fmk5Y4xF5UzSMvbxF3/ih/mcQv4Rw551GOvIn7qQZuUNrB8wPsi8n8UzHlmzYCHYiNT0+oVev1xvDwzAhdqbHZ8d/mSsPzMl4ouoeC+vyNxDK+XK5oiMdEkXYewOlh+lY3yMHCyXapY9+8fgWseTkRN0sdt4rynLvGH8pzUag9dK2f8PEA4Pw5pvQT5k/dSfvsrvA9B9ljTkjiWVdmy+ZBMlFzIptiO+4b19fyxPkYGFkta2RmzeVf1SjjyciMkh13ztMtyZxSF3mjzEYlloyWmxrYdYyNh6AYxLw7BljbE9hpvLf+0GTkglwdueaxR8n8UikfMpNEJpNn8p0kUANimmxQ7fzOMycPwpMduO5p0t5d/wB1r28/aGS9ypTgnJ2elzUWYzkyyeHekKtAE7dQiiuh79Mb42NjYjCzHbV81rJJLKQZDyXVkioAegrEtrWl90YWlJowtKTRhaUmjC0pNGFpS2NGI7UtJowtKTRhaUvEsAYFWFgiiMLSlTeaOVpfu2yxkcISfDMh8tigyWCCQLFH1xTzcd2REWAj15HwVjGkbE/U4Wq9JPNGfOMx9GSP/IA484/gs/IMb6E/UrrNzcfmXH3fYLSz0zTlVKuqrqJLaQDaNGAKJN+a+nbHQ4Tw2XGlMjwOVc/EKrnZMUrA2PvWxDxCTQoKyKwUA0FPb6nHOdwScPJ0g+v+FbGdjkbkg+SHI5ifyeDm5VPqI0Uf3vKf88Tw8KyGutrWtI62T91G/Mxqo6j+ei6Fy/wLwY4vFeSSVUUEs5YAgAHTfb3NnHp22AASuKaJU1pxtaxSacYtKURzJPOkanLKGdn0m1JABDUxrsG037Y3ZRO61dYGyiE5jzJAH2WQE+GdRR9vEGsrQQ+ZR5TvV3ZHfbQO9a6j3LJw/j2YaRA+WbRIVFhXAjstdlkBO1HoOh9RgWiuaAm+S9vzFP8AeEZRqRioJ8S29CAIiSDuNuhrtZGNI701HuXp+YZvNpyjkKWBvWD5VDCh4ZsFiRYvoa1HbDSO9Z1eC+njc4EI+zs7SKCxp1VSW0i/JYAG5sX0sDDSN901HuXmHjuYZZX+zMNKxaIyHBJdnD23h70oVqANAi6J2aRtulnuXgcyT6tJyUnzVYLV8xWwSg2NbH/LDSO9Y1HuXt+O5hY42OVLsYkZ9OsaWYSWKKdF0b2b8y+uGkHqmo1yXr+mcy6zBcq0bpHas1kMTWkAadzVkjtQHfCgK3WbJ6LH/T2ZDKv2Rjqs3bUvlVgCfD62aO229XWGkd6xZ7l4XmHMF1ByrBSY1O0lqXBLNZjAIXbYHp1o7YzpHemo9ysmSsxoX+cqC21b0L27b9sRkrcBZtOFrNJowtKTRhaUmjC0pNGFpSaMLSk0YWlL7eMLKXgiXgiXgiXgiYIvmkegwRMEX28ES8ES8ES8ES8ES8ES8ES8ES8ES8ES8ES8ES8ES8ES8ES8ES8ES8ES8ES8ES8ES8ES8ES8EXm8ES8ES8ES8ES8ES8ES8ES8ES8ES8ES8ES8ES8ES8ES8ES8ES8ES8EXxmrc7DBF8SQEWCCPUG8EXq8ES8ES8ES8ES8ES8ES8ES8EWquaJJ0qCASPmo7Eqdq6WD37YIs0M4axuCOoPa7/UbHcYIsl4Il4IscsoVSzGlAJJ9ANzgiqEnNb5mVYslHKQRZlKaF/WRTSgEEnSSdS170ciWV7uzgLQ7mbs0PLx/xfS0IAxmuQ+gKtHDJ2eNS+zbhvqpKk7etX+eLcerSNfPrXK/BVjV7LZvG6wl4Il4IuZ8088ZhcxJHlmVUiJU2obUVOli19FD+XYj677dTHwo3RB8pq+XRVJZ3B+lgul0PheeE8MUy/LIiuPbUAa/LpjmOBBoq0DYtbN4wsrxJOqkBmUFtlBIBP0B64Ivd4IvuCL5eCLxPOqC2ND+fsB3PsMYJAFlZAJ2CqfFOdfDnEKxruOrSIX9f6kOGIruuo+wxD24q2qUQm6KlYOPVIkUwVWkvQy3pJBUUQflJLADc2dtjQKKcP8ABJISxTV4nUKXgijOMsC0UZrSSzkHo2igAQf3mDfVBji8ey5MbE1R8ya8uZv4KSJoLt1oxquoyQFRIDTdg1fhkA/gasWCNiQfIYXF8rDkBkJLT0JvbvH54FWHRtcNlN5PNiRdQsb0ynqp7g+/8wQRYIx9EgnZPGJIzYKqEEGitLmLjaZSEysCxulUdWJ6Cz0Hvjdzg0WVJDC6aQRs5n8+CqvO/OS5dMhmY5AdUitJEG8zQyI1nSN7Bog+or1xLGwyGh+dVC86DTvzopHivPEaEDLhZgd9Wql9tJAN369PrixFiOeNR2CpT5zI3aQLKm5eNRplRmnJWMxq+/XzgFVruxJAA7k4puIaCT0VwuAbqPJVzgvxFimlWKWKSDWdKMzKyknYKxU+Vidh1BO12RdeHLilOlp3Ucc7HmgrpeLKmWDP52OGNpJXVEUWWboP/PtXfGWtLjQ5rIBJoKj8N4+M47yDKMsUsqImY8RFcrqVL0bMQGvpqFkg9DU00Ii2LhfUdy3kj0bE7q8ZXKhCx1OzMbJY302AA6KPYACyT3xAo1nvBEvBFA5vjjKzKFRafRbWd7oWBVXtW+9j1xwMzjZgmdC2OyPGvHuKuRYoe0OLlCZnhsk9qjAyDVIdQtWs3RGodWqgTXl/dBHL4Z22bPNLZFjoSN+g8lYmLYWtFX+c1r8C5vy2WaSCWWgpC0kbmONlLK6ggHa/TYV0BvHewHvi1RTk7HayDY+fv9FzcrKgDwAQCeivS5uMxiUOnhlQwfUNJB3B1dK98dVarjvxC51mfMKuWmkjgUAoUYr4h7saolb2APpfcYp5L3g01ek4LiYsjHPlIJ5Ueg+5+HvVx5X56E3D5ZpK8fLrTjYaydoyPQOdvqD2xaxyZqA5nZcfiWJ+zlLT/HmD3j82VK5TzLjMGjKZHUi4wCSd2a/qLN+vvWLv6gjy2ws/ahtDbfn6dOi5nDnQl7u1uyr7ytxZIcsVctpSZ4o003KWssy6F9CTRoAKLNAajyWTSRQ9pmaWnz2/z5f0rbwwuqK6W/LzKQrGTLzwCjUkvhFAegL+FK5VbolmAAHUjEEHGMKd4jjkBJ8CL94CwY3Dchfn7mPic2YzEjzu5cMVGoi0CkgAaPKCP3drs98ez4fBoxmh9Ekb+N/TuXLyZLmJbyHJd1TmCQ8NysqEHMZiONVLCwGZQXcjvpAZq6EgDa8cFzKeW9y6kLDI4NCg5oIEcF3CzsdpS9TMfZ71H6dO1VtjaguyYIANJA+qsMGdzGayMcsEn3odgxUL974TPE2nUCoJI1gHbatrvEDw6vZ5rjlrWvo7hVmfijCYNLKxlT8MnlIBsEaKAUEdwN6HWsc2WSQmnq7GxlWxeMy8Emp5hJLYoq8qiKgSQpVKDKCT86sd8YD62b/a2LL3K9O5k8xINil07KqjoF/5+v5ARlxB2W4aK3Vy/wBJ4Uy0c8z6dR0UFLMXFhgqqCTuCenTc0MdXtWhmtxoLmiJ7n6Giys3DOZcvO2hJKc9FdSpPfy6gNW29C6xrFkRS/wcCt5sWaH/AHGkKB52mjM8Ky7BN4yb+8eQMpVQPmIUfLverptjk8akn0COJprmTWw9eQ7ypsNsVl0hHkojh+ZljmV/DaDKk+ZpKRGARn1V1BKjYnsm9dMcbL4c79lrkaXP2ojfnyH5tv1K3kljc72Nh7l8zPxGyqSB43lXsxMNq69rQsr7HoQO563jo8H4PxjDaT2YLTvWoX5jxVKXIhJq91E80cYXPmOdXoRxmgN0XUfNuQLlNAVVLprcnHYyX+0yKtya8jXVXcDJONrmFbN/KVV5mi0xKAb8yA31GlWA37Clqum22PUxRsjexjfzYryjJpJ3ukfZO+/mVZfh/wAGkzOWiYSKhVyi1Zf7sjettKqpUk36DqwxRzZKa6DcdL7u6vRW8fHqYT+tfO/Vb/P0xy6x5XxXkWNfGa6AFgqiqB0UBWOkk/MvtjzOWCxjYA4mz1Nn8tTZ8vaENAAvu2XPstHNnCq5eQNu3ioilfCW6RjK2zatzS77fWt5GYuE0Pk5/XwH55qfHwAT7IsrpM3Hs3kcmjzZnxWiCrWlfvjYFO7hnJI/ECDtdYqYfFpszMbDEwaSfWu/uXVfgtYyyd1Q+ZeI5vNZiP7U5Hi0yRhvLGGsDyjYGvXzVV49tcEcLnR76a379xy8Pgt8dsZ9lnhupc5tcpk4PCZzPHMGk1AeGwGp9CHchr0CxRFk7bY4kgxsrL7UtIceW5FeJ35dT0K2fDIHPBIr88F1nI80RSlfJKgaqZ1AFtWxF6gb23UDFp2PI0WRsuCMmIu0B2/56KcvEKnS8EVS52irS9UhVllarHbTfuDdE16X0GOJxmAuDZGssjqOY/rnfOlbxXUS0n8+6j+YOMrBklXKya8zm9lKbsBVsUUbgKvlUDozA7kkm5Bjtw8cMiFn5nv/ADoqWZkPouAs8gPzuXL1j0+XSV07aSCCtbUVO4I9DjkSBwcdfNeRka8PIfzVi4HxgpksxDIy/Z4yJNBbSWEhrw0NbjxAWIsbv6WMXg+eXH0xODSOZ57eHivUcEkEwDHizyH0tQ3N/CvCEEohkjjkSwztqVujCmJJ+U3TVfYbHBoy2tud177VQ99bL2HB24r3SMobgbH1urUDHxAKxbVQY3IB8p3vdV2FHzVWxG2Opw+Ysna8g+Pd5qlxXFY3G7ESNOncb+15dR8l0/4YwBXnzcvligjILHoCadundUH++Mdvik2zWev2Xl8Rm5d6K0cG4eBJNmWUpLmG16Cf6taUaQOgY0GeurbWQq4+Q8d4q7Nl0t/227Dx8ft4LsRRho8SpZ0BBBAIIog98cJri02FMvzhx/h32fNT5cA1HIQgHXSadB7nQyjH3rgWeMrh0czjyG/pzXncqLTMQOq69wLlzM5eCBWdZSiEaCaMZdvEcI24cE6Rvp+XrvQ8L/8A18D8h5ewhpOxHd4j4miu/iN7Ad6huIZbMxzu32PMSo1UqsKHqTparrbewRW4sgZyeJw5G8OSGj1H09bUxmAddErznuItlsvJmIstLl5EKgqGWNgXtUZ1W1dSQeoYbdMb8KxMyeQGHIDmk+JHeeY7lFk5MGkksN+5WLP8WgzgaRwjoIx4AmGlG1AMWujpt6XoSAlgENv1Ml516B05qOBg06j1VBn5dXNZ5crFmECrF4kjnZF3FhFN9FZa1Ek2bOOlgVDCcjT7RND6lVMq3uEd7cysfAOGiPM5jKPLbRm0eJhRG11dgHzLY3o6hZ64i4swOazJDa1bHzH3UuA4guivlyUhw3UwkkYvIFZgX0nSgB0gsQNKFgoY3V+X0GPMZrJ5dmNOhvz5n3L0vD3wRD23DW75ch71tSxhhRvYggjYqQbBB7MDRB9scyKV0Tw9pohdWaJkrCx4sFT2V4iOJLNlcw3h5hYlVSvffV46LtvrVbXfSU60d7/FeKSNiiljbbb9ru/7T5jkvIS4boJHNPoVVfiFzBm0hTIS6Ao8MGoz5lj8ysHZmu2Qeh6gjHpOB5Mec9rmVp7uoroVBmxwR4uthOu6PcPh7t1WeXuWMznS5gS1Td5HbSgPWtR6tW9DoNzVi/V5GZHAaPPwXCjgdILWbgmek4fmJI5l0pIuiZSRWl1IWVWAZfKG1BwDa6hve1PJjjy4TJHzHv8AzuU8LnQvDHclO8/ZGfL5eKGRk8JpGlRVIJJUKhYNZYinHUnqPYYpcLbJ2/tu1bdQL+H2U2XoEVMbXlyU18G+L5fL5bMmeWKK5xRdgCw8NNh3NEHYepxtxOmzknqAtsNjpGBrASfDdQvGeJrmM3mZVbUGk8vrpQLGpo70dOofXHkuIuLpbHJVOIxSxS1I0t26gj5rLyxkZnzKQ5aRIfEJaQmMMCFX0sd6H1PuQdMfHjyzomBNDv5KfhuZJHbG+a2uC8x+HnpMvnI1zAZzCSyrURQvq0x6SGBAVjZugNz0x0MHHZjPLGNrx614ldQDInhfkSEBodQ8e+vJeOaeFrLnjLBLUMgBZN00sF8MBQNmF03Y1dXWOnLlNETYSw2TQIANdd/DxW2O8ad2g139VtcI4HoJaY6vCYhF30qykgsA3vdbDue4q5hYYZ/qP3PRcbi+e17uxiZprnuTf9KbzYQ5aQidDMVpUVHKamUUnijr5mC6xQBvawagdxaNzuzDm79LF/NYZwrQNR1beG356qUfJ50UEjdD3b7UXXr+y5B6elfn0xzWx5AO7gQuiSxW8YuKNRfE+Bxz/MZBuDs5rbf5WsfwxpJG2RhY7kVsx5Y4OCq/DIMrl84WhngEhkSNmkClihDF0R0VQGMmhTd1prqRiDHjiguNrt+4mypZZHy+0R7hSqfxEYfb5LkiZiosR/hAsLq/6zTV+2jsRipxJo9k/nh9V57i7B7Lq7/oqRx1D92wsEMRY6ixq2J6br1xpw9x1OaFngjo+1c2W9NXtz+Oy3eE8xZ2MTMlyam1yERs2jr0K0sS7ncBe3YY7Avqu27Tfs8vHf7KCaVnZnYi2JJAAAFknath16fTBYNdF03kXihzGS+zHSIo7Rox1msltbk7laIQVQtHu9gOBxziM8RDGdRufhXu9eSv4ONG8Eu9ymM6sOXBmMgy7AEeLqAIBrYawQRYHlIIsDa8ecidNOez06x3Vt57V77V6WGFrbOy+csc4+KspeRGbQpiQgBmYGQMv3WvW48hOhTQdbUHG+ZwRwcxsUZ3Jsiz3bi6258z0O655cL2N/ngoZ+VZ+J5j7XMv2UFQhUFxIjJdMVly66+o3BGwG5qse74PiuwMY44Oppu7HfzHP6qs6ASuDz0Vniy/EYnCoySxhRbSGy53uh5SpOx3ZgOg9uXlfpfDm/iC0+B+h+lK1+d6z5LmGZ5ngaGNJkQOVMxBpiw2+7INUCdJYDUu948rxPgTcDS57yQf+n5+17vVaB5JqlFcRiGYyubhdJHeXMQM2jU7KjRxTJp0rem1aPoKJY/X22DA7AgDIuY8K59eqr+zI72uSpnM+Z4hl5D9xJBCopSy6gQO+tSVH0u/XF7D4XDK25X79yxPnPYajbsvnw9hnzGamZUSRimp3db0b0NNWbPSvRPbG/G+FMfjxQteQG36+J/OpUWFlu7R8hF38FHc5SyRZyVSBHJHSkoo8wZQwNVuSrA72f4YsYHDIW4ZbIfYu+Z2rY8yefVaT5cnbAsG/Lpva6jyrzEcvlMvBLkJkFVKw0Op1AlnZUOtmdt2GigWO9b44LeK4d6RIPirxxZuZaqxmIniUsVCp946RliXWNT5QaUrrClRRbqQLOPPy9jNM7srq+4VZ9brn05dF6HHzpI42tkHTv3+X1WOSKNZY8xJE0nhBtoyVkojrGwZacGiN/2h3xLw+djXGOXdjud8vz/AD0UnFcMzR62fyb8R3fn1URzdm8xmMpDJMUZUcFZCvnYOpBp08oW9OzAMavtv3P09Di4+eREaJsFu9ee/wB153i8UYiuKy3bc18OvvUxyDn2kyyZdGmjETSeNWnw5VmIYAggkvsVvsoP7QIsfqbMdhu9n+TuXgO/7f0q/DIRON+QUf8AEXhkSCOQF9dLEq7aFjUGhVeUDcAA/l6Q/pXieZkTGJ5BZzO1H0rb+lJxbFhjj1i76KvcS45JmIIElIJy6eCnqVvVqN+wjT/s770PXYuL2Urj7vL8+S4002tgWLgWSSTxGcagGAAPTZQen548v+oshzMoBvcPqs/vJ4oBCx1NO5+XPmtvMcIohoTRH4STQ/st1X6bg+mOLHl2Kk/PMdfmrWLxdwZ2OW3tI+4nceLTzCleWuM5zKNJmY8sJiv+rBnIAV5NElUjedmpOgFbdLx08RjWNL2DY/nVXY8fCd7WM5+97OA2rfmD59FizmUkZctnhMGnkzDGatmy81TMBpJsLX5ApW4IAzOdDXStP5Y/wo+IulaG3s1o27jZB1f/AG67+HRdWzHEEzOWyrhFVp40mahuoAVqDDcHWQAfQNjoM33U+HF2j7PIKH4pDJTMHTcUS4om/KLoUx6AbA9LLdMWWzOYKC3zOFRzHVe4/Pz5qMgeQGRErwwD5JqfcsUYa0IGm+tg9T+fnp+BwSHU0lp8Pz6qzC+Xdpr82XQOXoyYo28eZ9qYPp2I2IIILCj+8fqep6oBAorlvBDiCKUxjK1ULzNlppIgsIBGr7xNWkulHyhqr5qsGgQCCaJuvlRyyRFsTtLj1/PmpInNa4FwsKl57jMcKhZopYwWMegx6hqA3QGPUpobbEjYjHkDwfLD6FX/ANw/yuyMuItvevJQHG+KAxiEZWSKNhcYki8P5GUsy7igLAoAk6t9I63WcOlxz2srt/O/T8Pla5HFc+EYzmVz2G3Xv9FFcL4QM5MsGlmWwZNJrQvqWIIB9AetdOtXMbUw9p0XnOE48jpg8D2eqtnBclJk8txjKDUzsheARxsxYPEyKSI12by6T03UnocdqKQSM1L0D2aTS5XnOHSIAZIZUBNAvEygkb7F1AsYk7QM3KzFjyTu0Riz+d66N8NuEh28PMoracuJY0ajoE8j71VqxWNW9af338p+pZXwMY+Ilpcd/GhsD7ypo7BLCbr8NK9jlTJXZymXY+rxqx/VgTjyZ4nmcu1d6GvkpSxp5hROZ4WsTwpKoGXjdjFMhKvHdaYHZaKx6ujgjVoRW33f3PAuNR5QEUpqQf8A68fPvHuUPZ6XX0Xt+PxSyNHJNLlZk+eFnjUqD8rBmUq4IroxHarvHp9VrfUDtdKSbO6QlZmJgBTs+jevxEq6gE+yke2Nr8VtfioLmFlklhzEC5di2WmZJT8+8Z0gbd7BBNEBZB3IPF440SRRsN057Bt4nr4fWlo872O5TckX2bi0QB8mZyoir96AswJ/utp/MYvqsBsSqL8S+a5sy8GUyyyLFOOm1zMWoLsTSgaSQa+YXtixwyfHke9zj/A15Hv+yjyopWNAHVdJ5A5VXh+WCGmmemlYdC3ZR+6o2HrudrxjJnMz9R9FrHGGNpcw+J6rl+MrO6FkZY5SBVkqDGKvawUU/liZ8EuXw6THiNOO3pt891qJGQ5LZHjZWHO8WKGNRE2uQxBdTKB98yohJUserdK7HHz1vBpBO2KRwF92/wBl6YT6oXTMGw9O77rT47yxmoUfM5l1lRWUyKq6QiKbBALG1Rqc9DsWJOlQO7JwtscNQ8x8e/1I28tupVLFzR24dMNvl3eg/votUHHmjsvYc1E8T4QXjdI30q5sobKatQfUK3U2N6sGyas3jqYPERjytke3UW9eR/vbvXKzuGduxzY3ab6dP69FG8rZSeLO5eKQyRxyyhSUbytfl+YflsaJobbY9bPk8N4pGXEAvAGx58/8ryv7PNwHUf4945Lsi8AyU8WayYkSR6Alpg0kZ3KE2SQwYWAfTpiHHY3HrshVdy1kcZP5m1wPjnCJMpPJBMKdD1HRgflZf3SN/wBR1Bx6vHnbMzWFx5Yyx1dFv8tqRBqrdmZq9d9I/lj57xiTtMxx8lpN/MDupb0c4Eesm/LqNfrQHX2A6457oyZNDR4LQsJfpC6XluRpjDw+MyJGkMi5idKJZ5SwdgGsClFoPavQY9I2INa1o5BegxniBpFXYI8r6/P3rR+JvBoxJl48rAn2rMTPJYG7FEaO2PZAZdR7dT1xpkRmRugdSLVecOewMvb5dSonmviJyCLlYT94iR5dXI6LFGjs9dNVybA92veqxLLL2TNXVd/hOOZnaBtZ3PcBXx6DztUJsxJq1+LLrsHVrYmwbFgkgi+xFe2OaMqUOslerfwnGczSG0e+zf8AfqrL/SZkyPiOzKXYwNpCgk+UsdQO1ASGiPNaE+uOiwyPi57nkfv8ivJvic0lh5gkff8ApX34ecbWd5lRaVUjJ7U/nU0PQqFo/u9qxK5UMzdwNVsrtjCqLBm8yscbyMQFRSzE9AFBJJ9qGCLiHPvEAY8hECPNl/GatwWmo6ifdg5vvZxyngnU7xXp+B6RIb7q9/8AhR/J/D4c1OUnLtFDE8mlGf8ADoBA0G+/RdzQGAc+t/Dmt+Mw4pjGljbJ3NDorLmOaKTwuHxRwZcg1Jp3a/xKoOxPqwJIYHYisV5JmsPtbkLjMjJHs7Ba3DONZiP7Q0eYcTySgkUh1ArdDUpIAIalBoC8T4uVI6RjA0aTfpX4FpNA0Mc+9xX581vcSiXMGF3Z81mGpYdbjQGbzXoWgVABc+U7IetY5J4lkueS92lrdztvXre55DxKuPgZBGSOu3Pmr9w3hSRBTu8gDapG+Zy5DOzVtuQNugAAFAVjyeZny5T3OeeZuu6th7gqbWhq3YpQwtSCOlg302P8cU3Mc004UtkljDAqwBUgggiwQdiCD1FYNcWkOHMIqzmeWXPlLRSohPg+IJFmiB/CMzG+qh0BoGqst1Ps8f8AVumNrZo7I5kHn6V9VGWWq/xfhMOXKtmZMmmnzD7RJPmW8u50xu62QO9NXpjow/qAz/7GO53rt7+SjLGt7ln4dlcxn52zHgyvF4LRxMyLAo1hlJj1M0gBUncjzEoaUIMW8uLMymtPssIIPMnlR32AJsDy352tTICd1J85yZjVlZTHrny0DNKImBVZGkgeP5ip0OYXGwsA711x1gtY3NAcD1CrcGZZKCIPEVw0ZZSfDKjRrU1WkpW1g/MO+3BZhzMzNTbA3N9CCbo+N38DtSvPnjfBvz2FdbG1+X+Fd8rz5QUSwMWJq42Wj+TkEbC63r1x2ZZWxML3mgFz2Mc9wa0bqpc8+DxKWBntFhvUgZS8qkqSv3ZYKNvmJ2s7dxRPGxCf9NpIPM8q9/MqyOHuf/Ln71n5mnWTPwsny+NkVr/tY5P+F1xrNRzox4H6q5Btw+U+I+i60yggggEHYg98dRchcg47wU5GbwRfgPZy7HoB1MRPqnb1SupVjjznFcPS7tmjY8/P+/mvT8IzdbOwdzHLxH9fJQea4hJECXiUoPxK/wDMFRX0s4osx4pTTHG+4j+103SysBLmih1v+vutnMHVCbUgsvy97bYKP3rIArviOFrhO1sZs2szOaYHOkFCt10TknkaPJPJmWOvNzKBIwvSOhYKCSfMwDMzEliL2use0ApeFJtaXxb5U+15bx41vMQAkV1dOrL7n8S+4r8Rxcw8jsZLPI8/zwUM0ettdVwfh+ceJrQgox+Uny2e9/hv1H5g9RjjfDGyDt2jzrn5+KoDS8aXcx7/ACXRfh1wIT5/zX4UQE7J1AlsaAT6E3JXcx33OODgNDzrI5bA9/8AhTYjdXtHpsPzwXb8dRXlR3y0eYzI4lJMyQ5fUsABAVlAZWkYlbpnLABTTKsZ3usakC9R6LGmyCqLzdwufP5t8xCnhxaFUeLatIQPmCUSl7L5gp8i3jiZnFMXVpu/Ll9Pha9FwmSXFBNc+ffXSvweao6q4LLIKZTRFEEH3U9P1IPUbY2dpoFvI/my9Tg5Dp2aiQfKwfIg8j6kHyUny5wmbMSyRwIrEASbmjv92bbpWy46eHJ/p6e5eZ400Y+d2tfyb6fnJde+HnLb5OKUzafFlcEhTYVVFKLoXuWP944sk2uDPL2r9Stl4woVR/itxQJlfs4NNPYbfcRqCzf7RAX3Gv0xBkS9myx4KSJmp1LmvxEdBnFjVajXLxKi1VKAWUV2q+mKVO0313XpeEvYGuY4bGvPbks3wta+IJp2qKTVX7I010/erGrgQw34Lbir43NZp2Nn3LYzbgzT0GA8eWg1Xs5B2GwF45+UPb93yXKiPs+9T/w+jibNSJIisZIgVJHTw23H5iS/7uOhwp/suZ6qtmN3DlZsxw2GPieX0Ron+rTsKFFm1wKTfchSR/fOKX6oc8YYA5Fwv3FQQAalYsfPFbUTwvl6PMNLmg0kTSMVQwto2jLR63AtZWY2fOGAUJQBBv6RwzhkZwWMyBqvffpe4A6jxrrapvedWyhOMcF4rHO3gzZmbLaRpKvkxITtdiSBFAG4oE3sb7YzPwHF0/6Ubb8S76FBK7qVrx8v56U/eR58+0+eiiT/AOyUsR7EYhj4NK3+Iib5MLj/APorJkHiobKQRpOgMOWZGaVWjivSHhk8P796aSdSbK69K7Elbqr3D8ZxyXRPDnFtU43p3F7AANb0B5nxpV8jIZFHrcfTr/atOY5wzJJjigVK/Gz0oHYjSpJ7+UEHberBPe/ZzatNfZUTxPHEYkv06+5V6PjboZX+8jlY7vLKoSa9gGhcXp6KAI9VdDZs+byXZmPk/wA9QPQRur0+9rr47op4roA/9wJ9aXROD5NBGjmFEkeNS4A6FgCyi9wL2rHbUCwZ3lnLyb6Shu7Riv6VsPyxq9jXt0uFhbNcWnU00Vrpyfl78xmcfstK1H6gVY+uK7MHGYbawX5KZ2VM4UXFc+4zNWdg0ClPFIY69BFKsY/Ko1xRjIfxF19B9B9yupICzhjR3n639F3DHYXDVc58zmXjy2nMI8niMFjSMAyM+7Ax3+NQC1+3vR0k06SHDZSQ6tYLTRXJuJRlHXxpV0x7yBR5dXSNWO+qS/MUU0p0jzWDjz0kDIgWxC3O5eA6+XdfnyXpIcmSYh8tBjefienn3131zUryXKX4jljMlRNrEKN1EiqZFdxdXoV6U9DR61VjhbImSFo3dXPp5D7qvxd8z42uOzSeXXzP0H15dnx3F59MEX5Z5ryyRZzNxpXhpPIAOwGo+X6D5fyx6TCfqxwXeS5k4qQ0upfC/nXKR8PSJgqSxkq6RpbvXRyiDUzMtWQDZvHncgxwvIJAHia+a6UduaKCz8y81TTnwjHLlcqw80jAh5R3UFQfAUjqz01bADqOLkcUYWFuMQ53y8a6+Feqtx4xJ9vYfnuUTmOLzeJHlzmctoj83hFdWgIrBAWiVaF6aXwyQQDvWI4ZZM+B0cgLRX8qq+W1WfXdTdl2UgLNz3c14ynNDvIYvBUsLrQ7uGA6kBYSwHsyg45b+Cb+w/V5AfVwXRfJLEwPlZpB7/6Cgecs4GcK0RWWlYMU0UnnFbnW1tfzBQKFC+tzHxJMZtP2G+1369w9LJ6q7wjXNN2jD7I5+POh3n15dF6+GvFVg4igfZZY2ivagzshS/Ysun6sMdXDNWO9afqeiY66X8aXdMX15RVbjHxAyWWmeGWRhIlBgFJAsBuo+uMagOq3ET3Cw0+5Uv4hZjMrn5h9kfMZd4EFBW/Arv4iyKCEdWZx9K6XeIZWFzgp4msERcXb3y/PzyVZ+IWX1ZiFyukS5aJlBDAbLRAsA2u1g77i6vFOyB5ErucKa2RroyRexo9fLxH1Up8LcoVbOSRi5Uy9INvmfUR126oMaOdqAvvTi0XZOa0dx/PgtGSVmBl1F2ZjIT01atzQ7bHYfTHPc/XIQ4V08lQDdLdlu8IzTpLFmI/EVEBdpdACBGRlstLpQ7spC6rPbFrDZJFISR4KGdzXtVv4lxuDN5eJjK0WaiJZHEEzITupsBN4pF7XYsd1xcyZcWaMxSuG/jyXIOXCx38wo/J815hlYeEyMpqyxKN6FAQrEH0YL/PHkp+F47HinhwPd9enz8lrNxaNgGnc+ey88J5vlyoVQ+t31O2XMMxALHU2h41kKiybBBs7jSNsd/FzZIxpLbjGwOpoPrem/wA5qxFJHP8A7Zs+RUrL8VK8v2dw1XTR5gfn/UE171jpsyg8WxpPkW/+y3dG5v8ALb3qMz/NmYzS1WaEbfggj8Kx6GaZlNd7UKffHNyOJS7hpY3zdqPuaD9VYZiSHfSfl81m5dyQcJHCiqzbVqsKFHU0TQrp3NrZs3j12GWY2KHW4338zfh08uncvIZMMmXmGPYV3dPlf3U/Hy6SEIzcDeJfh1GQHoEkA+KewJsX9NsZ/wCJO/5VP/wJlfzPuUbw+AjOxxuHDKxum2RkBaxt3Hr1Vu3QsubXGHNuj5UscOxhFM5jwNTfE39iFfLxzV3kvBEvBFyPmWAxZiQ6Sxgza5gKOrjxBmaX1tSVHuKxwZCMfiGp3J312+a9FE39zw7Q3m36b/JdFz3OUOknLFJaUM0hbTDCpGrVLJ0vTvoFtuL0g6h2nyBnPmuAxhcoXh3BsxnWMrySxowozldMsinfTBGb+zwdNyC7VZ7OdBGX7ye5b6wzZnvURzvwDKZH7GI78VpWBLtZ0CKQkhflTz6BagfN74p58DG47tA328zv16ldHhs8kmUwONjfyG3QcgqdxrmB4ZIGy3mmjfxBS6gAFZDY/ZOrST77HFTgsAbLrkNDlzpdHjsv+gGN3JN+isWW+Oahaly7B+4VlI/iVP8ADHp/2xP8XA+q8pr7wVrz/GaadjHBEsZI2diXo+6IP46q9cRyQuYLJCy1wKqB4KGU+KxaQszGQWCxYliSOhNnGWzvbs07dywWNPMKR5fzQysDxyQmTSxbVrKq1+gXUegH4epI3xxuIYUuXP2geGjbpf571dx5mRR6dNq08G4ZNNC00GUy+VEiENMZFdqo3oEa+ev3mXftiq3g8jnDtpS5oOw/DspTmNAOhlFc+XMEoAoCgqPKuw6dNuw/89ySTPNKZH78l7PhvD48aAFgtxF3+dFc/hZIqGTMaA8jgwwoxobaXmZjRpFuJbAO7V9J4iIGF7l5/jOT+8mZHHyAs+BPf5Ck544BnMxJ9ouKQhQuiBPDYKCWFBy2sgk/iB32HbELspkp3Fef9Uq+P2+ID2TjvzqvqCufqtyaLdizKCUH3kYQk7oPMGDew/LEjPZpxFVflv3FJp/3Mlyuu6Gw6CzyHiuocT51zTwoHK5S0HiMCGlkYDzCIdEBokUGav2TjWTiGo6IBqPf0CpswyN5DXh1K5xGNt9ybJJNkkmySTuSSSbOIHvLnEr6BiY7YIGxjoP8/FfojivFVgHmRyD3UAj6Ek7Y7S+YrlvFYYiHCxsHLlYNbExqJG2XzK6oq3p0adLBV2O1cfJGVFP2rT/p8zt8K2uz7rV6F0TmaSPa6f56Lb4Dw6SFn1wjw5YzHOiKELAjZlqZl2thQ0bOT1ABpu4rC470PEX8RQ+qtugkcN3E10P0Nles5wrJREDwcxmGckqsj6VUCtQY2CUJIsaX6gVQoWcR8eQSIiNqvb3HdVprjHt2q1kuK58yLlpjJ4QDCtR0lPdwPMoB0gWCbAbYACbNHZRl/I/n4Vz+ITNZjamPIPdzJPh0A+KsXDclrkhy8WlDI2haGygK0jHSPRVYgdzWOLiQOypqefE968zjQnIlpx810LL8mwRlRojdPDcSNMuuQsdGllLeVQAGsBQNxQGPUx48UYprQF6FkEbBTWhc25qyf2SZIcm7zMhhR21gvZ6o7baiQAasUZV9hjmTYcRn7PanAmugPeO7+ioYD+3yxoNAiyOi3YeGZqaUyPl3UBNCA2TubayQALpNgT8uLPDsH9owgmyV1svJE5FCgFlPJsqLqVJUA/DHM38EV6/hiy/Fhf8AyYPcFC2eVv8AFx96+8pStDIkcTxrIutQsoem1vYBKKaFaSNhZUi/KQekCwY7WVsL68j8ea4wjkObJJdEgVY2IocuXIhXGHh+fSjeSVVsqNJIi2IPh1GtbE9SepxETF0B94+ytNGT1Lfcfuq9wbM6s+uqQSHWzFtJUm42U9T6kAWF+VgB5cTvkHYaarfb7qnFju/eGTVdDc8hfQDyHifFXpnAFkgAdSemKS6yoac1S5ZZHkZczGuaaIoColXVIRFoYUrqUaPZqIs+Y9MRdpT9JCl7O2agrBlOcMpImpZTdkeGUbxCVJVgsYGpyCCPICNsb6hztR6T3Ki8wvPM8skwqXQVjy8AuQx2xiaZgbQbsaDW1kLpNjHMy5IS4Okqhyv8391DqujimWNpa0kXzrp9vmei+cJSRYNUj+EmWYtHHPAPD0iiGdVChmDAlSCa2NFt8c//AIo+OZgY0P1c6O9+HPw6KXIx2OvQSGjvUqefs8Y9Ry8QOm/64itr3Hg2CPQE/XHpQuQq3PwnNZmQT5rMZdGdRpVNUjKh82lEoUfU21n1AAx5rK4q2QkNY4geTRfibP0XZxdWOLaBqPXmfQbfVTMHCsvFHoRJUrznNOQjhhsDbUfbTp0VYqjR5JnnkkskHpoG4r029b1Wty0k6nX5n8+HJY+F8YMsSag7yFFLqIXYgkCxsm2+2+LMvC8gSkRsNXtv06HmpWZOPoBc4WqvxLg8sLZbWpjJh0mwRRWj8ti+pG9jbHsQKFLz5N7rb4ZkXmfw002E1W7omrcClBItjd7bDvVi8rC3JuXc0rKpgfU10FKMdhZJCMaX940LIHUgEik+QuLR5XLznRI8rzlEUNIyysKUC2tEa7Un9lATenEDsmJrywuFgXXgpGxPcAQNiqLxfhj5aUxOoXbVHpJKlT2UkAnR8p2B2BoWMc2Qh/8AqN5fJe74RlgxCB59po946EeXI/2rH8PeMxRmSGTWHslDVroNvpBHRi5kO/XbfYAa5JcYmvJ2H59lxcyNkWa9gG7t/f8A3at54i8m0KH+0f8A1WOb2jnfxCxVc1VedjLl1Vw66pNWtgtm1AK0Tt0vqOwxYggD95N+XkonuIcA3a/eqjPmSdzZPQncsboUO+5A2HU/lV0Oc4CNo2XpW4eLhl2Q73noO4flkq58P+FuYkjR5MwkLMLMfh6il9AW1jzV122NizVm63EYB7XNecm/UeQXkxABvSxv67rrZF7HFteeUZm+XsvJeqJd+tbD9Bt/DBFF/wChEA/q3njH7KSMq/7K0MQPxYHm3MafQfZbiV45OPvXheSIw2rxZC1Vqe2NGtgWYkDYbD0GN44o4xTGgeQA+Sw57nfyNqA5u5YaHw5o3LlQxOoUqBUdix33Y7KB617kRZcHbR6fzy9TSq5MPas0/nl6mltcucLWaMNAzrm8vI1sgjLEPbI5VyoYaWdbsD5xRratgsbJCx42IsfHcH4eKgxGh8THDYi/8FbfGOHZto3OYzWZlRUZjGuWCBqBNNok0sP7WoYsyQveKLyB4bfdTvie8U5+3gK+6qmSyZHhRqbdpY9NADzB1e1VQKC0W+gJOPO4bnS5TS0cvl4riY2p+Q0tH+PFdgJx6tejTBFG5vgWXkNvChO++4O/XcEdcZDiOS1cxrhTha1W5Typ/wDZt/8AUk/8eN+1d3qPsI+o+de7kt3I8Ggh3jiRSO/U/qe+NCSTZUoAAoKA+JXLs+dy8aZd1VklDsrGg4AIrcEWCbGoVY7YwsrnGZ+H3EJPKISpBFSO2XAXfqpjtr/2cEV34RwrPQwfZEUK/iSMc1YMYV3aS0U+YyeaqZaBs+aqNZ2PqfqPJWBPTKHNbeX5BQbmeVWO7NG7qzH1dtXnPuwON5MaGQU9oPoomyPabBKlIOU4RXiNNNRBAlexY3BoACwdwT0xHDhY8LtUbACtnzyPFOK3ZeBZdl0+EoHqNj+vXFpRKJy/JoQKozmb0KAFX7jYDYDV4Go7d7v3xzzwrEc4uLNz4n7qyMuYCgVu5flTLK2oo0jDo0sjvX9kM1L+QGLUOPFCKjaB5BQvkc/+RtTEUaqKUBR6AUP4YmWiheauXFzir5tEiWUarG+1MO4+hGCLnvEOT84howiRO+jSwP6sG/3MEWDLco5liFTKab/E+lFH9q/NX9lSfbBFuS5T7HnMnEzgqkzRM1AeIZIS8JrsFZ5I1HsOuOJNFpnlHeA4eG9O99AlXsd/8fOvst7mzhjzyrERqjlhdUJWxBMoLJJqAtbFqfoPz0hfpbY6EX4juV2QO1AtO/TwPeqpy/yzmIM3G2ZZab5YkuSSbSGFKsY+UarZjQFC6xcf2czCyIE/IKGWeZ0olyHCwK8Tz7vNdCXiD3oTJZ0kdAICo/2mIUfriuMCXwWxzY/Fc4514tLmZjG6GBYWZNBovqsBixFrW21WCDd743DRB7J3K62BgHLaJy6h0rnYPW9vT4re+FcaHiKiUCRvCZoywH3bLpNgDa9Orc2R2rFrEIN0KUH6gZIwM1SF3PbYAd2w9edrt2Lq8yvOCJgiYImCKO4twlJ9OpnGnpR239iMEVa/0B0NcOZdKFKNNab3pWVgyj2Brbpis/EYXa2ktJ50avz6fBV3YzC7ULB8DV+a9ycm5hxT8QzBHoHkI/MNIQR9Rjfsj1efgPkAVv2Z6uPwHyAWxw7kWGIgl5HYCr2G22w66RsNloY2jiZGKYKWzI2MFNFK14kW6YImCJgiYImCJgiYImCJgiYImCJgiYImCJgiYIubfEmGNszEJUOiTw0Z9x5g7CMg9tKySeb10jFDPZIG9rHzaHe7n8wPep4C3VpdyNKEn5i4jB4iKkeYWNiiyEHX5e7qpGo+6jfFeDHZkRNlG19PtaufuCx5Y48utfOlk5b5tdpn8KKUZtkqRmWLxSLsLCJWRUjXckaWJsE2d8S5U37SIaKA7zdf/kH6Kvo7WT2zfl/dKyAZqb+tOaW+urNaD+mWOn9McCTjco5Sj0Z/7UrTcaPqw+/7Koc+cr+ChzMJegfvgzu5IO2vU5JsbAi+m/beXh3EzlP7Obdx5GgPTb4LoY8xxa0EhnUXy8futn4M8NL5mTMGwqRlUsfMXIsg+gAr31H0OPSQRlosqjxXLZM4NYbAXYsWFyEwRMETBEwRMETBEwRMETBEwRMETBEwRMETBEwRMETBEwRMETBEwRMETBEwRYszl1kRkkVXRhTKwBBB7EHYjBFpw8CyyrpWCML7KO+/XrjAAAoITawZnljKuKaIEfVv4b7HAgEUUWrJyoAAIs1m4gO2tJP4zo7fxxz5OE4ch1OjHpY+VKZuRKNgViPJqtXjZrNzAEHSzRqtjcWsUa6vo1jbEkHDsWB2qNgB9/zWHzSPFEqeyGRSFdKCr6nqT9Ti6ols4ImCJgiYImCJgiYImCJgiYImCJgiYImCJgiYImCJgiYImCJgiYImCJgiYImCJgiYImCJgiYImCJgiYImCJgiYImCJgiYImCJgiYImCJgiYImCJgiYImCJgiYImCJgiYImCJgiYImCJgiYImCJgiYImCJgiYImCJgiYImCJgiYImCJgiYImCJgiYImCJgiYImCJgiYImCJgiYImCJgiYImCJgiYImCJgiYIv/2Q==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QUExQUFhQXFx4aGBgYGBwfHhkgGyAaFx4gHBoaHCgkHxslGyAeITEiJSksLi4yGx8zODMsNyktLysBCgoKDg0OGxAQGywmICY0LDQ0NzQsLCwvLDQ0NCwsLCwsMiwsLCwwLCwsNiwsLDAvLCwsLCwsLCwsLCwsLCwsLP/AABEIAMkA+wMBEQACEQEDEQH/xAAcAAEAAgMBAQEAAAAAAAAAAAAABQYDBAcCAQj/xABLEAACAgAEBAQDBQQGBgcJAAABAgMRAAQSIQUGMUETIlFhBzJxFCNCgZFSYqGxFTNygrPBFiSSorLRVGODo9Lh8ENTc3STpMLj8f/EABsBAQACAwEBAAAAAAAAAAAAAAADBAECBQYH/8QAOxEAAQQBAgMFBwQBAgYDAQAAAQACAxEEEiEFMUETUWFxgSKRobHB0fAGFDLh8SMzFVJicrLSQoKiFv/aAAwDAQACEQMRAD8AuWjHoLXltKaMLTSmjC00powtNKaMLTSmjC00powtNKaMLTSmjC00powtNKaMLTSmjC00powtNKaMLTSmjC00powtNKaMLTSmjC00powtNKaMLTSmjC00powtNKaMLTSmjC00powtNKaMLTSmjC00powtNKaMLTSmjC00powtNKaMLTStjRiO1LSaMLSk0YWlJowtKTRhaUmjC0pReY49lkJBmUkGiFt6I2IOgGjiu/MhYac4WrMeFM8W1hpeRzDlmVikqOVryBgH3NDysQRv64Py42xmS7AF7KKWF8QJeCKs+5b+RnEsaSKCA6ggHqL7GiRY6YljlEjQ4citC1Z9GN7WKTRhaUvjADrthqTStd85GOrgYxqC20FfEz0R6OuGsJ2ZWwrA9CD+eGpY0rG+YQdWH64ak0FfIcyjGlYE4aghYQs+jGbWKWOWVV6sB+eMalkMKwJxCImg636XhrCz2Z7k+3xXWsA++GsJ2ZWZJkPRl/UYagsaCvjZhB1Zf1w1BNBWNs9EPxr+uGsLOg9y9x5qNujqfzw1BNBWcLjNrXSmjC0pNGFpSaMLSk0YWlJowtKTRhaUs+jEdqXSmjC00powtNK0uKzSIq+Eup2cKPawx6FlB3AG5HX8sU8/JdjwGRouvzxVvBxo55gyR2kd6xJwfOP88ixj0uyP7sYH+IceMyP1FN1kDfIfU2fgvSMweGRf/Fzz7h+f/VJ+V0Clp8wSBuW0L2/+LrP8ccl3GXSu0hz3X/1H7hWWzQM/24Gjz3+VKuHmPhKGlzGZb3WOh/hAH8sdRvCOISC+w97h/wCyjPGWt5Bg9D918m4vw+dGWCfMGUaXCOhAOllJ3MdfxBxo/h+VjU6WKgbF6geYPiqmfxPt8OZg07td0Pd5qS5Z5bEmWR0lMbFpLpSOkjr1jZD273ivLxh2NLoEjhQb1sch0NhMB2PJiRCWEO9lu90eXfRW7mcrm4BqtZUBA6gncgDroI3/ALZx2uG/qCWaVsZLXWQO4/Cx8Ao8nh2CY3PjLmEAmjuD4dfopaTYE+gvHsbXmtKonCOHZrjE+Y05k5fLwuE8oJZtz0ojqB3NCxsd8QyzCParKvQY4cLU1xT4a8MykLT5ubMlFrU5N/MQg8scZb5iB3xX/cSONBWuwYOai+CcscBzsvg5XMZlpNJaqddgQCbkhA6kbXjJnmbzWBDGeS3eOfC+WGKR8nnZqVGPhSb6qF0rLVH08v5jGzcr/mC1djDotzhHwlyrwxPPJmWkZFZ/OtaiASB5bq/fGhyn3stxjspV7M8CiyPGo4MvrEZy6uwZrJJaQdfSlXE8MjntJcq+TG1o2V04pJoidvQYnJVBrd1UPh/yPFxLLHM5uWcs0rBVVwFpaHQqfxaulCqxVmncx1NXTigaW2V8+IXJWV4emUky4kEj5pEJZ78ul26etgYQzPe6isyxNaywsfIfKOW4hLnzmRIXjnpSrkbEv/4cZnlewgNWsEbXN3Wx8QPh1l8jkpM1lnnDxFTRcVRYKeig2Ab69saR5Li6nclu/HbWymuH/CDKtGjTS5lpGVS3nWrIBNeS6v1ONTlP6LYY7FC8c5b4BlJfBzGYzCSAAlQJG2N1ukJHbpeMieZ3L5LBijHNS2R+F/D8xCk+UnzKq4tHDDf6qyBh9NsY/cyA7rP7dhUDnIM1wrOQQSz/AGiGewjEEHYhdwSe7L3PU9MWYpRIDtRCqTwBqvqiwD674mtUtK+6MLTSmjC00powtNKaMLTSmjC00rY0YjtS6U0YWmlNGFppXiXLhhTCx/y3B+oO941cGuBa4WCsiwbCwrkiPklmX+/r/wAUNjjy/p7hshsxD0sfIhWm5k46qs8+8QeCAI87FZg6HX4YB8p8tqqkar62NgRYJGOfP+n8THc2SCM2COpNDqa3uuixNm5LmU3vHIbgdSq/wTlzJyxiQxGYnVYQqukqaVSSAbbr1222x0cvOwscgSSHf/qcT5mjsq2Jh8QyG2wbedD071CcQy2VgmqIqrV8psMrMKKCwpLBtthRBNjfGuaY5McdiSb7iSK7zdj62q8jctpc2S/znfhX9LpXK2UZssLllC+JNSqQoH3snQqA38cVsTguDPEyaWO3EC9z3Acrr4K3iZcrceNrTtpb8gpaHhkakHSWYdGdmdh9Gckj9cduDEgg/wBpgb5ABZfLI/8AkSvedX7tvpiwSow3dV/4GPced98yT/uJ/wA8Vcr+Y8l04P4KX+ND1wmcerxf4sZxHB/uBbyfwK5dlszLw+eDNwpC2vLKulpFTchCxo7k+W+nc4uyM7QUqcUgZzUrP8ZM2FIbLwEUbqS/5LiA4hAu1OMlpNLuGX+Va9B/LFRWFyXmZr5hHtlkH8XP+eLuP/tnzVPJ5hTnOJ05SY/uN/wtie7KptC3vg7HXCcv7mQ/94+KE3+4V1Iv4BRXxtP3WQ/+cX/gfG+N/I+S1n/gtT4MH/WeKj/rU/4sxjbK5haY3Iq5fEGEPw/MKehQ3/PFZvNWDyU7lTaL/ZH8sYWVyvnr4aZvOZx54pMuEZVADs4ba7sLGR39cWoJ2xtoqvNCXmwrvynw9shkIYZjqaNSG8JXcdSdgq6j+mK7zqcSFM0UKXN/iXzHFm81kooVlDxy2WljaMeYpQAkAbqPTFnGaRZUGQRVK+ZNPIv0GLAK55G6zaMZtY0powtNKaMLTSmjC00powtNKz6MR2paTRhaUmjC0pfdGFpSxZiRY1Z3YKii2Y7AAdzgXUmm1w3n/mH7ZmAVFRRgrGO+9FmPoTQ27BR3vE0TTzKy4gCgr9yxI4ymXLQOgaMFdC2rA7gjSSRY383r364+e8R4PkvyHPZ7QJ52L9br4L1eLmRCMB2x8vsqxz/5cxl3niaNQutBpBeXS3QkNSiwNjezdrx1eG4OXBjvibRL9jvs29rrqfJcTjUxm9mMDqLO1X4Vv4Ke+GfNQlUZaWhJbFGHRtTM5U/vCzR/EB6g36OOLsGNj6AALnNjaGAN6AD3bLoWjElpSwZyP7tvp/LfAlZAVP8AgtIEfOxk1U56+4Cj/gOIMn+QPgrsB9lWD4wZWSThsqxo7m0NIpY7SRnoAT0vEcJp4tSSXpNLnfJ3ADnc+i5nKzCFMsF+8V0FoY1+bbrbUL74szS6R7JVeGK/5BX7jXInC4oXb7MlgE7u52AJN2/oMVu2kPVT9mwdFbuB5jxII29VB/8AX5YiUi5Tzx40PGTOuWnlTwFFxxswu37gVtti5ARoIJpVp2kkUFi4xzRmcxC8X9HZsa1IvwpNrBH7PviYFt/yCr9k7uVz+EQdOHxwyo8ciNJ5XUqaLsRswB73+eKUxBeSFejFNFrQ+NeWkaDKNHHJIUzQYhFLGgj9lB2va/fG2OQHbrWYEt2Wr8GMvIJeIyPFJEJJEZRIjKeszdwLrUOmNskgkUVpjtIBtWP4pZ4Q8Onb0Xp9Tp/mRiBgsqc8lZOGyBokI6aRjVZXDvipks3/AEjIYlzRQqhBjEunvfybXi5j9np9qlWm7QH2V1D4YxyLw6AShw9G9d6uvfVvf1xWkrUaU7brdVb4zTg5jhkQ3czFvoAYx/nf5YmxuZPgocj+IVqyxARASAdI2JxOCqelbOjC1jSmjC0pNGFppTRhaUmjC00rPoxHal0powtNKaMLTSmjC00rkHxe5oJk+yRnyR00pH4n6qv93Y/UjuuJIwP5HkEIrYcyqpyfy62ezccC3oJ1SsPwxitRv1Oyj3YehxJkSaGbc1iCPU7wC/T8MKoqooAVQAoHQAbAD6DHLXRVU+JnKf2/K1GB9oiJeInv+0hPYMK/MKe2JIpCx1rSRge2ivzmszRsCCyOD7gqwN7+hBH5EY6ji0gdxXODSCe8Lvfw/wCZhnsvbUJ46WUDv6OB2DUfoQw7YquBaaKkoEWFPcSl0ROx7DGtrNLjPK/CsxnJJs3DmDlWMhB0KTfRtxYDDzdwd7xyOMcbiwZBCY9Rq+dfQroYeE6WPtA6t+VKycF49mXkbLxcShlmTVqDZSRfkOlt1kVTR22xRn4rLDEJpMchpqjrB57jorDcdrnlgfuPBZY+J8VbMNl5JcstIHDrHIwIYso2aUb+U4xJx3HGOJ2NJskVdVVHx71uzCe5zmkjYWq5zW7a2gzfFWGwJjTKlVIPr4b+YH0YnFjD4nkTxiWLGsf94+yimxo2nS6Wj5Fb/LPGs0zR5fK5+GRVTctl2UqE0qt04u/W+2MZXEn40ZkmhLdxXtA3z8Oi2jxmyGmPB9FL8e5j4rlTD97l5I5JFjL+C40FiALHjGxv1sdK7jEeBxqHKbJ7NOaCQL/kB3bJJivY5o6E15LzzNzDxTLxxus+XfxJFjoQupBcGusx77fnhw/jMOXI5jmltAnnfL0CT4j46o3vXctDjH2+MLmczxRYCPL91AWW29R+Lp1I2xrBx1uRKYseAuPi4D7/ADWX4hjGqR1elqVj4xxQ5cS5fN5WdSuoa4XQsPbz9fYgY1HHYmz9jPG5pBrmDXyQ4jizWw38Fh4Zx3ieZyv2g5mCMFSwCwMTQsjczVuN+nfG2XxuPHyjjhhNGruvoto8Jz4w8mrVP4RlM1xgSGfONSafIU8p1WflQqNvUgnF/ivFWcMc0dnq1DvqvgVUxsZ2SwnVVGuSsvK/EOJGSbLjNRqMvpXUYSdVix8si9q/XFHM43HDDHKGE672uqo13K0zCcXOaT/GunO91vcH5k4pNPmIfHyyiAqC3gOdRYaunjbbe+MZXGo4II5dBOuzV8q27lkYbi9zb5V69VrcY45xcZqPLfao0SUHRMkHdQSRpZ2o/n0IPsN4eNQyYjsgN3ad2338jdfRaftH9sIydje/l0UG/DZctxPLNmZjmWl1AO4Io1p2GogbsOm3XHQ4TxRmfG/QzSW11v6BVMzFdCWkuu7XVnyxsEAkHeuzA+p7UKH5Y6NqlS344yAATZAFn1xm1il60YWmlNGFppTRhaaU0YWmlbGjGlqXSmjGLTSmjC00rU4rJIkMjRR+JKEPhpYGpvwgk7AXVnsLwJWQ3vX565v5YmybRHNSq882uRlXetxuz7amZiTsKFdTixEdZroFHINLSepXRPgBEtZxvx3GPypyP1N/piLLJ1gKXFHsLruKispgi/MXxIjT+ks6ErT4p6ftEKW/PXqx04RqiAKoTHTJYXQeRORpcvJl85BmQ0MsSl45EIYpIoatSmiwNEGh09ziq6RzgLUuhouleuPx3A9da2wtYpc5+Fbj7G3tI1/wP8qx4T9VNP7/ANAu/wAN3xm13lQPD+J6M1O+U4e7yK8iM4kcjdySSNJC6it47h4TkZmJGyWf2KaQNI2296qOzIYZ31GdVm9+fwU7yjxuXM5ufx41jeNUTSLJG8tgnub9scTjfC24GPGxjibJPyV7Cyv3Gs1VV9VCc98QyqZx1lyvivpQlvHZLFbeUbY6nAMfOkwgYJtLbO2kH4lUc1+OJP8AUYSfNa/wylH2qQgUChKi7oaxtfegQLxN+qmu/aRhxsg7+dJwejJJpFCtl0iXPRNMcs1F/DWTSaojUwBHuGX8tseJbBKyEZLeVketD5g/NdawTp6jdRXPbAQwX/0uCv8AbB/kDi5wUEzSV/yP+SjmItv/AHD5rX+IkqLlY2kTxEEq2uordhgPMOm9fpiz+nmSuzC2J2l1GjV1y6LTOLGxnWLF8k4FkIJMkkqiWNShIQTyEDr+9jXNnnjzXRvLXG9zobv8FvC0GNukkCuVnZeuUzfC0r/o/wD+FY04kK4m6/8Am+q3jP8Aos8lBfB42JyP3P5HHb/WP84vIrncJ2jfferByywOd4hX7cf+GuOFxAEYePfc7/yK6I/3JPMf+K+8ryD7XxADr4qH/ukGMcRaf2uMf+l3/kUb/N/mPkFM5bORTO6ii8D0QRurFbBHsVYi/qPXFGSGaBjXcmvHvF8vQhZBBcR1Cq3PRvOcOUdfGB/INHePV/pAH/WPSh9VzeLVoYPE/RdUyieRP7I/lj1drj6Vm0YWmlNGFppTRjNppTRjFppTRhaaVn0Y0tS0mjC0pNGFpSaMLSlzX4y8oy5lI81CU1QKyursFDKSCCGYhQQb2JF6utijsyTQbWHM1Clz7kni+f4dN4yZSZ43GmRPDfzgE0QQNmBujuKJ9bxFNn4km3aNBHiFvFjTM/8AiaK6NN8Y0QDVkM8D7xge/UtiNkkbzTHNPkQVM5jm/wAgR6KH4x8W87KpXJ5CVCRXiOjuRfoqrpv3JI9sYM0Df5yNHqEMcv8A8WlVDlbkrMZ3MhMwfBUtqlMjVLID5m8NSdTMb3boLPUisWmZ8UrKhcCPBVjivY7VIN1+iooAoCqKVQAAOwGwH6Y0tZpeczl9alfUf/zGbSlyOTkniGWeT7JOqRu5bQydL266WvYAdR06YgysLEyyHTtsgVdqWGeeAaYyK8lYvh5ydLljM+YKs8ramoED8R2BA7sx6emLFtaxsbOTRQUVOc4vdzKiePckZxM3JPk5hGZANQK2CR3B0t16/UnEWRBj5TAydt1yW8UksLiYzzWm3CON/wDv4PzX/wDVih/wLhv/ACn3n7qf97k+HuWu3LXGGYO2Zj1KCBttvV7eFXYfpidvCuHNYWBmx8T91p+8ytWoEe4fZYZ+TOJvIMy00XjxgKhAI2BY0fJX4j1GJY8HDZA7HDTodufNauyMh0gksWFnk5I4lmtIzOZGgNqARSSDRAIpV339cYxsHCxSTEzcivT4pLkZE2zzy8Fmk5Y4xF5UzSMvbxF3/ih/mcQv4Rw551GOvIn7qQZuUNrB8wPsi8n8UzHlmzYCHYiNT0+oVev1xvDwzAhdqbHZ8d/mSsPzMl4ouoeC+vyNxDK+XK5oiMdEkXYewOlh+lY3yMHCyXapY9+8fgWseTkRN0sdt4rynLvGH8pzUag9dK2f8PEA4Pw5pvQT5k/dSfvsrvA9B9ljTkjiWVdmy+ZBMlFzIptiO+4b19fyxPkYGFkta2RmzeVf1SjjyciMkh13ztMtyZxSF3mjzEYlloyWmxrYdYyNh6AYxLw7BljbE9hpvLf+0GTkglwdueaxR8n8UikfMpNEJpNn8p0kUANimmxQ7fzOMycPwpMduO5p0t5d/wB1r28/aGS9ypTgnJ2elzUWYzkyyeHekKtAE7dQiiuh79Mb42NjYjCzHbV81rJJLKQZDyXVkioAegrEtrWl90YWlJowtKTRhaUmjC0pNGFpS2NGI7UtJowtKTRhaUvEsAYFWFgiiMLSlTeaOVpfu2yxkcISfDMh8tigyWCCQLFH1xTzcd2REWAj15HwVjGkbE/U4Wq9JPNGfOMx9GSP/IA484/gs/IMb6E/UrrNzcfmXH3fYLSz0zTlVKuqrqJLaQDaNGAKJN+a+nbHQ4Tw2XGlMjwOVc/EKrnZMUrA2PvWxDxCTQoKyKwUA0FPb6nHOdwScPJ0g+v+FbGdjkbkg+SHI5ifyeDm5VPqI0Uf3vKf88Tw8KyGutrWtI62T91G/Mxqo6j+ei6Fy/wLwY4vFeSSVUUEs5YAgAHTfb3NnHp22AASuKaJU1pxtaxSacYtKURzJPOkanLKGdn0m1JABDUxrsG037Y3ZRO61dYGyiE5jzJAH2WQE+GdRR9vEGsrQQ+ZR5TvV3ZHfbQO9a6j3LJw/j2YaRA+WbRIVFhXAjstdlkBO1HoOh9RgWiuaAm+S9vzFP8AeEZRqRioJ8S29CAIiSDuNuhrtZGNI701HuXp+YZvNpyjkKWBvWD5VDCh4ZsFiRYvoa1HbDSO9Z1eC+njc4EI+zs7SKCxp1VSW0i/JYAG5sX0sDDSN901HuXmHjuYZZX+zMNKxaIyHBJdnD23h70oVqANAi6J2aRtulnuXgcyT6tJyUnzVYLV8xWwSg2NbH/LDSO9Y1HuXt+O5hY42OVLsYkZ9OsaWYSWKKdF0b2b8y+uGkHqmo1yXr+mcy6zBcq0bpHas1kMTWkAadzVkjtQHfCgK3WbJ6LH/T2ZDKv2Rjqs3bUvlVgCfD62aO229XWGkd6xZ7l4XmHMF1ByrBSY1O0lqXBLNZjAIXbYHp1o7YzpHemo9ysmSsxoX+cqC21b0L27b9sRkrcBZtOFrNJowtKTRhaUmjC0pNGFpSaMLSk0YWlL7eMLKXgiXgiXgiXgiYIvmkegwRMEX28ES8ES8ES8ES8ES8ES8ES8ES8ES8ES8ES8ES8ES8ES8ES8ES8ES8ES8ES8ES8ES8ES8ES8EXm8ES8ES8ES8ES8ES8ES8ES8ES8ES8ES8ES8ES8ES8ES8ES8ES8ES8EXxmrc7DBF8SQEWCCPUG8EXq8ES8ES8ES8ES8ES8ES8ES8EWquaJJ0qCASPmo7Eqdq6WD37YIs0M4axuCOoPa7/UbHcYIsl4Il4IscsoVSzGlAJJ9ANzgiqEnNb5mVYslHKQRZlKaF/WRTSgEEnSSdS170ciWV7uzgLQ7mbs0PLx/xfS0IAxmuQ+gKtHDJ2eNS+zbhvqpKk7etX+eLcerSNfPrXK/BVjV7LZvG6wl4Il4IuZ8088ZhcxJHlmVUiJU2obUVOli19FD+XYj677dTHwo3RB8pq+XRVJZ3B+lgul0PheeE8MUy/LIiuPbUAa/LpjmOBBoq0DYtbN4wsrxJOqkBmUFtlBIBP0B64Ivd4IvuCL5eCLxPOqC2ND+fsB3PsMYJAFlZAJ2CqfFOdfDnEKxruOrSIX9f6kOGIruuo+wxD24q2qUQm6KlYOPVIkUwVWkvQy3pJBUUQflJLADc2dtjQKKcP8ABJISxTV4nUKXgijOMsC0UZrSSzkHo2igAQf3mDfVBji8ey5MbE1R8ya8uZv4KSJoLt1oxquoyQFRIDTdg1fhkA/gasWCNiQfIYXF8rDkBkJLT0JvbvH54FWHRtcNlN5PNiRdQsb0ynqp7g+/8wQRYIx9EgnZPGJIzYKqEEGitLmLjaZSEysCxulUdWJ6Cz0Hvjdzg0WVJDC6aQRs5n8+CqvO/OS5dMhmY5AdUitJEG8zQyI1nSN7Bog+or1xLGwyGh+dVC86DTvzopHivPEaEDLhZgd9Wql9tJAN369PrixFiOeNR2CpT5zI3aQLKm5eNRplRmnJWMxq+/XzgFVruxJAA7k4puIaCT0VwuAbqPJVzgvxFimlWKWKSDWdKMzKyknYKxU+Vidh1BO12RdeHLilOlp3Ucc7HmgrpeLKmWDP52OGNpJXVEUWWboP/PtXfGWtLjQ5rIBJoKj8N4+M47yDKMsUsqImY8RFcrqVL0bMQGvpqFkg9DU00Ii2LhfUdy3kj0bE7q8ZXKhCx1OzMbJY302AA6KPYACyT3xAo1nvBEvBFA5vjjKzKFRafRbWd7oWBVXtW+9j1xwMzjZgmdC2OyPGvHuKuRYoe0OLlCZnhsk9qjAyDVIdQtWs3RGodWqgTXl/dBHL4Z22bPNLZFjoSN+g8lYmLYWtFX+c1r8C5vy2WaSCWWgpC0kbmONlLK6ggHa/TYV0BvHewHvi1RTk7HayDY+fv9FzcrKgDwAQCeivS5uMxiUOnhlQwfUNJB3B1dK98dVarjvxC51mfMKuWmkjgUAoUYr4h7saolb2APpfcYp5L3g01ek4LiYsjHPlIJ5Ueg+5+HvVx5X56E3D5ZpK8fLrTjYaydoyPQOdvqD2xaxyZqA5nZcfiWJ+zlLT/HmD3j82VK5TzLjMGjKZHUi4wCSd2a/qLN+vvWLv6gjy2ws/ahtDbfn6dOi5nDnQl7u1uyr7ytxZIcsVctpSZ4o003KWssy6F9CTRoAKLNAajyWTSRQ9pmaWnz2/z5f0rbwwuqK6W/LzKQrGTLzwCjUkvhFAegL+FK5VbolmAAHUjEEHGMKd4jjkBJ8CL94CwY3Dchfn7mPic2YzEjzu5cMVGoi0CkgAaPKCP3drs98ez4fBoxmh9Ekb+N/TuXLyZLmJbyHJd1TmCQ8NysqEHMZiONVLCwGZQXcjvpAZq6EgDa8cFzKeW9y6kLDI4NCg5oIEcF3CzsdpS9TMfZ71H6dO1VtjaguyYIANJA+qsMGdzGayMcsEn3odgxUL974TPE2nUCoJI1gHbatrvEDw6vZ5rjlrWvo7hVmfijCYNLKxlT8MnlIBsEaKAUEdwN6HWsc2WSQmnq7GxlWxeMy8Emp5hJLYoq8qiKgSQpVKDKCT86sd8YD62b/a2LL3K9O5k8xINil07KqjoF/5+v5ARlxB2W4aK3Vy/wBJ4Uy0c8z6dR0UFLMXFhgqqCTuCenTc0MdXtWhmtxoLmiJ7n6Giys3DOZcvO2hJKc9FdSpPfy6gNW29C6xrFkRS/wcCt5sWaH/AHGkKB52mjM8Ky7BN4yb+8eQMpVQPmIUfLverptjk8akn0COJprmTWw9eQ7ypsNsVl0hHkojh+ZljmV/DaDKk+ZpKRGARn1V1BKjYnsm9dMcbL4c79lrkaXP2ojfnyH5tv1K3kljc72Nh7l8zPxGyqSB43lXsxMNq69rQsr7HoQO563jo8H4PxjDaT2YLTvWoX5jxVKXIhJq91E80cYXPmOdXoRxmgN0XUfNuQLlNAVVLprcnHYyX+0yKtya8jXVXcDJONrmFbN/KVV5mi0xKAb8yA31GlWA37Clqum22PUxRsjexjfzYryjJpJ3ukfZO+/mVZfh/wAGkzOWiYSKhVyi1Zf7sjettKqpUk36DqwxRzZKa6DcdL7u6vRW8fHqYT+tfO/Vb/P0xy6x5XxXkWNfGa6AFgqiqB0UBWOkk/MvtjzOWCxjYA4mz1Nn8tTZ8vaENAAvu2XPstHNnCq5eQNu3ioilfCW6RjK2zatzS77fWt5GYuE0Pk5/XwH55qfHwAT7IsrpM3Hs3kcmjzZnxWiCrWlfvjYFO7hnJI/ECDtdYqYfFpszMbDEwaSfWu/uXVfgtYyyd1Q+ZeI5vNZiP7U5Hi0yRhvLGGsDyjYGvXzVV49tcEcLnR76a379xy8Pgt8dsZ9lnhupc5tcpk4PCZzPHMGk1AeGwGp9CHchr0CxRFk7bY4kgxsrL7UtIceW5FeJ35dT0K2fDIHPBIr88F1nI80RSlfJKgaqZ1AFtWxF6gb23UDFp2PI0WRsuCMmIu0B2/56KcvEKnS8EVS52irS9UhVllarHbTfuDdE16X0GOJxmAuDZGssjqOY/rnfOlbxXUS0n8+6j+YOMrBklXKya8zm9lKbsBVsUUbgKvlUDozA7kkm5Bjtw8cMiFn5nv/ADoqWZkPouAs8gPzuXL1j0+XSV07aSCCtbUVO4I9DjkSBwcdfNeRka8PIfzVi4HxgpksxDIy/Z4yJNBbSWEhrw0NbjxAWIsbv6WMXg+eXH0xODSOZ57eHivUcEkEwDHizyH0tQ3N/CvCEEohkjjkSwztqVujCmJJ+U3TVfYbHBoy2tud177VQ99bL2HB24r3SMobgbH1urUDHxAKxbVQY3IB8p3vdV2FHzVWxG2Opw+Ysna8g+Pd5qlxXFY3G7ESNOncb+15dR8l0/4YwBXnzcvligjILHoCadundUH++Mdvik2zWev2Xl8Rm5d6K0cG4eBJNmWUpLmG16Cf6taUaQOgY0GeurbWQq4+Q8d4q7Nl0t/227Dx8ft4LsRRho8SpZ0BBBAIIog98cJri02FMvzhx/h32fNT5cA1HIQgHXSadB7nQyjH3rgWeMrh0czjyG/pzXncqLTMQOq69wLlzM5eCBWdZSiEaCaMZdvEcI24cE6Rvp+XrvQ8L/8A18D8h5ewhpOxHd4j4miu/iN7Ad6huIZbMxzu32PMSo1UqsKHqTparrbewRW4sgZyeJw5G8OSGj1H09bUxmAddErznuItlsvJmIstLl5EKgqGWNgXtUZ1W1dSQeoYbdMb8KxMyeQGHIDmk+JHeeY7lFk5MGkksN+5WLP8WgzgaRwjoIx4AmGlG1AMWujpt6XoSAlgENv1Ml516B05qOBg06j1VBn5dXNZ5crFmECrF4kjnZF3FhFN9FZa1Ek2bOOlgVDCcjT7RND6lVMq3uEd7cysfAOGiPM5jKPLbRm0eJhRG11dgHzLY3o6hZ64i4swOazJDa1bHzH3UuA4guivlyUhw3UwkkYvIFZgX0nSgB0gsQNKFgoY3V+X0GPMZrJ5dmNOhvz5n3L0vD3wRD23DW75ch71tSxhhRvYggjYqQbBB7MDRB9scyKV0Tw9pohdWaJkrCx4sFT2V4iOJLNlcw3h5hYlVSvffV46LtvrVbXfSU60d7/FeKSNiiljbbb9ru/7T5jkvIS4boJHNPoVVfiFzBm0hTIS6Ao8MGoz5lj8ysHZmu2Qeh6gjHpOB5Mec9rmVp7uoroVBmxwR4uthOu6PcPh7t1WeXuWMznS5gS1Td5HbSgPWtR6tW9DoNzVi/V5GZHAaPPwXCjgdILWbgmek4fmJI5l0pIuiZSRWl1IWVWAZfKG1BwDa6hve1PJjjy4TJHzHv8AzuU8LnQvDHclO8/ZGfL5eKGRk8JpGlRVIJJUKhYNZYinHUnqPYYpcLbJ2/tu1bdQL+H2U2XoEVMbXlyU18G+L5fL5bMmeWKK5xRdgCw8NNh3NEHYepxtxOmzknqAtsNjpGBrASfDdQvGeJrmM3mZVbUGk8vrpQLGpo70dOofXHkuIuLpbHJVOIxSxS1I0t26gj5rLyxkZnzKQ5aRIfEJaQmMMCFX0sd6H1PuQdMfHjyzomBNDv5KfhuZJHbG+a2uC8x+HnpMvnI1zAZzCSyrURQvq0x6SGBAVjZugNz0x0MHHZjPLGNrx614ldQDInhfkSEBodQ8e+vJeOaeFrLnjLBLUMgBZN00sF8MBQNmF03Y1dXWOnLlNETYSw2TQIANdd/DxW2O8ad2g139VtcI4HoJaY6vCYhF30qykgsA3vdbDue4q5hYYZ/qP3PRcbi+e17uxiZprnuTf9KbzYQ5aQidDMVpUVHKamUUnijr5mC6xQBvawagdxaNzuzDm79LF/NYZwrQNR1beG356qUfJ50UEjdD3b7UXXr+y5B6elfn0xzWx5AO7gQuiSxW8YuKNRfE+Bxz/MZBuDs5rbf5WsfwxpJG2RhY7kVsx5Y4OCq/DIMrl84WhngEhkSNmkClihDF0R0VQGMmhTd1prqRiDHjiguNrt+4mypZZHy+0R7hSqfxEYfb5LkiZiosR/hAsLq/6zTV+2jsRipxJo9k/nh9V57i7B7Lq7/oqRx1D92wsEMRY6ixq2J6br1xpw9x1OaFngjo+1c2W9NXtz+Oy3eE8xZ2MTMlyam1yERs2jr0K0sS7ncBe3YY7Avqu27Tfs8vHf7KCaVnZnYi2JJAAAFknath16fTBYNdF03kXihzGS+zHSIo7Rox1msltbk7laIQVQtHu9gOBxziM8RDGdRufhXu9eSv4ONG8Eu9ymM6sOXBmMgy7AEeLqAIBrYawQRYHlIIsDa8ecidNOez06x3Vt57V77V6WGFrbOy+csc4+KspeRGbQpiQgBmYGQMv3WvW48hOhTQdbUHG+ZwRwcxsUZ3Jsiz3bi6258z0O655cL2N/ngoZ+VZ+J5j7XMv2UFQhUFxIjJdMVly66+o3BGwG5qse74PiuwMY44Oppu7HfzHP6qs6ASuDz0Vniy/EYnCoySxhRbSGy53uh5SpOx3ZgOg9uXlfpfDm/iC0+B+h+lK1+d6z5LmGZ5ngaGNJkQOVMxBpiw2+7INUCdJYDUu948rxPgTcDS57yQf+n5+17vVaB5JqlFcRiGYyubhdJHeXMQM2jU7KjRxTJp0rem1aPoKJY/X22DA7AgDIuY8K59eqr+zI72uSpnM+Z4hl5D9xJBCopSy6gQO+tSVH0u/XF7D4XDK25X79yxPnPYajbsvnw9hnzGamZUSRimp3db0b0NNWbPSvRPbG/G+FMfjxQteQG36+J/OpUWFlu7R8hF38FHc5SyRZyVSBHJHSkoo8wZQwNVuSrA72f4YsYHDIW4ZbIfYu+Z2rY8yefVaT5cnbAsG/Lpva6jyrzEcvlMvBLkJkFVKw0Op1AlnZUOtmdt2GigWO9b44LeK4d6RIPirxxZuZaqxmIniUsVCp946RliXWNT5QaUrrClRRbqQLOPPy9jNM7srq+4VZ9brn05dF6HHzpI42tkHTv3+X1WOSKNZY8xJE0nhBtoyVkojrGwZacGiN/2h3xLw+djXGOXdjud8vz/AD0UnFcMzR62fyb8R3fn1URzdm8xmMpDJMUZUcFZCvnYOpBp08oW9OzAMavtv3P09Di4+eREaJsFu9ee/wB153i8UYiuKy3bc18OvvUxyDn2kyyZdGmjETSeNWnw5VmIYAggkvsVvsoP7QIsfqbMdhu9n+TuXgO/7f0q/DIRON+QUf8AEXhkSCOQF9dLEq7aFjUGhVeUDcAA/l6Q/pXieZkTGJ5BZzO1H0rb+lJxbFhjj1i76KvcS45JmIIElIJy6eCnqVvVqN+wjT/s770PXYuL2Urj7vL8+S4002tgWLgWSSTxGcagGAAPTZQen548v+oshzMoBvcPqs/vJ4oBCx1NO5+XPmtvMcIohoTRH4STQ/st1X6bg+mOLHl2Kk/PMdfmrWLxdwZ2OW3tI+4nceLTzCleWuM5zKNJmY8sJiv+rBnIAV5NElUjedmpOgFbdLx08RjWNL2DY/nVXY8fCd7WM5+97OA2rfmD59FizmUkZctnhMGnkzDGatmy81TMBpJsLX5ApW4IAzOdDXStP5Y/wo+IulaG3s1o27jZB1f/AG67+HRdWzHEEzOWyrhFVp40mahuoAVqDDcHWQAfQNjoM33U+HF2j7PIKH4pDJTMHTcUS4om/KLoUx6AbA9LLdMWWzOYKC3zOFRzHVe4/Pz5qMgeQGRErwwD5JqfcsUYa0IGm+tg9T+fnp+BwSHU0lp8Pz6qzC+Xdpr82XQOXoyYo28eZ9qYPp2I2IIILCj+8fqep6oBAorlvBDiCKUxjK1ULzNlppIgsIBGr7xNWkulHyhqr5qsGgQCCaJuvlRyyRFsTtLj1/PmpInNa4FwsKl57jMcKhZopYwWMegx6hqA3QGPUpobbEjYjHkDwfLD6FX/ANw/yuyMuItvevJQHG+KAxiEZWSKNhcYki8P5GUsy7igLAoAk6t9I63WcOlxz2srt/O/T8Pla5HFc+EYzmVz2G3Xv9FFcL4QM5MsGlmWwZNJrQvqWIIB9AetdOtXMbUw9p0XnOE48jpg8D2eqtnBclJk8txjKDUzsheARxsxYPEyKSI12by6T03UnocdqKQSM1L0D2aTS5XnOHSIAZIZUBNAvEygkb7F1AsYk7QM3KzFjyTu0Riz+d66N8NuEh28PMoracuJY0ajoE8j71VqxWNW9af338p+pZXwMY+Ilpcd/GhsD7ypo7BLCbr8NK9jlTJXZymXY+rxqx/VgTjyZ4nmcu1d6GvkpSxp5hROZ4WsTwpKoGXjdjFMhKvHdaYHZaKx6ujgjVoRW33f3PAuNR5QEUpqQf8A68fPvHuUPZ6XX0Xt+PxSyNHJNLlZk+eFnjUqD8rBmUq4IroxHarvHp9VrfUDtdKSbO6QlZmJgBTs+jevxEq6gE+yke2Nr8VtfioLmFlklhzEC5di2WmZJT8+8Z0gbd7BBNEBZB3IPF440SRRsN057Bt4nr4fWlo872O5TckX2bi0QB8mZyoir96AswJ/utp/MYvqsBsSqL8S+a5sy8GUyyyLFOOm1zMWoLsTSgaSQa+YXtixwyfHke9zj/A15Hv+yjyopWNAHVdJ5A5VXh+WCGmmemlYdC3ZR+6o2HrudrxjJnMz9R9FrHGGNpcw+J6rl+MrO6FkZY5SBVkqDGKvawUU/liZ8EuXw6THiNOO3pt891qJGQ5LZHjZWHO8WKGNRE2uQxBdTKB98yohJUserdK7HHz1vBpBO2KRwF92/wBl6YT6oXTMGw9O77rT47yxmoUfM5l1lRWUyKq6QiKbBALG1Rqc9DsWJOlQO7JwtscNQ8x8e/1I28tupVLFzR24dMNvl3eg/votUHHmjsvYc1E8T4QXjdI30q5sobKatQfUK3U2N6sGyas3jqYPERjytke3UW9eR/vbvXKzuGduxzY3ab6dP69FG8rZSeLO5eKQyRxyyhSUbytfl+YflsaJobbY9bPk8N4pGXEAvAGx58/8ryv7PNwHUf4945Lsi8AyU8WayYkSR6Alpg0kZ3KE2SQwYWAfTpiHHY3HrshVdy1kcZP5m1wPjnCJMpPJBMKdD1HRgflZf3SN/wBR1Bx6vHnbMzWFx5Yyx1dFv8tqRBqrdmZq9d9I/lj57xiTtMxx8lpN/MDupb0c4Eesm/LqNfrQHX2A6457oyZNDR4LQsJfpC6XluRpjDw+MyJGkMi5idKJZ5SwdgGsClFoPavQY9I2INa1o5BegxniBpFXYI8r6/P3rR+JvBoxJl48rAn2rMTPJYG7FEaO2PZAZdR7dT1xpkRmRugdSLVecOewMvb5dSonmviJyCLlYT94iR5dXI6LFGjs9dNVybA92veqxLLL2TNXVd/hOOZnaBtZ3PcBXx6DztUJsxJq1+LLrsHVrYmwbFgkgi+xFe2OaMqUOslerfwnGczSG0e+zf8AfqrL/SZkyPiOzKXYwNpCgk+UsdQO1ASGiPNaE+uOiwyPi57nkfv8ivJvic0lh5gkff8ApX34ecbWd5lRaVUjJ7U/nU0PQqFo/u9qxK5UMzdwNVsrtjCqLBm8yscbyMQFRSzE9AFBJJ9qGCLiHPvEAY8hECPNl/GatwWmo6ifdg5vvZxyngnU7xXp+B6RIb7q9/8AhR/J/D4c1OUnLtFDE8mlGf8ADoBA0G+/RdzQGAc+t/Dmt+Mw4pjGljbJ3NDorLmOaKTwuHxRwZcg1Jp3a/xKoOxPqwJIYHYisV5JmsPtbkLjMjJHs7Ba3DONZiP7Q0eYcTySgkUh1ArdDUpIAIalBoC8T4uVI6RjA0aTfpX4FpNA0Mc+9xX581vcSiXMGF3Z81mGpYdbjQGbzXoWgVABc+U7IetY5J4lkueS92lrdztvXre55DxKuPgZBGSOu3Pmr9w3hSRBTu8gDapG+Zy5DOzVtuQNugAAFAVjyeZny5T3OeeZuu6th7gqbWhq3YpQwtSCOlg302P8cU3Mc004UtkljDAqwBUgggiwQdiCD1FYNcWkOHMIqzmeWXPlLRSohPg+IJFmiB/CMzG+qh0BoGqst1Ps8f8AVumNrZo7I5kHn6V9VGWWq/xfhMOXKtmZMmmnzD7RJPmW8u50xu62QO9NXpjow/qAz/7GO53rt7+SjLGt7ln4dlcxn52zHgyvF4LRxMyLAo1hlJj1M0gBUncjzEoaUIMW8uLMymtPssIIPMnlR32AJsDy352tTICd1J85yZjVlZTHrny0DNKImBVZGkgeP5ip0OYXGwsA711x1gtY3NAcD1CrcGZZKCIPEVw0ZZSfDKjRrU1WkpW1g/MO+3BZhzMzNTbA3N9CCbo+N38DtSvPnjfBvz2FdbG1+X+Fd8rz5QUSwMWJq42Wj+TkEbC63r1x2ZZWxML3mgFz2Mc9wa0bqpc8+DxKWBntFhvUgZS8qkqSv3ZYKNvmJ2s7dxRPGxCf9NpIPM8q9/MqyOHuf/Ln71n5mnWTPwsny+NkVr/tY5P+F1xrNRzox4H6q5Btw+U+I+i60yggggEHYg98dRchcg47wU5GbwRfgPZy7HoB1MRPqnb1SupVjjznFcPS7tmjY8/P+/mvT8IzdbOwdzHLxH9fJQea4hJECXiUoPxK/wDMFRX0s4osx4pTTHG+4j+103SysBLmih1v+vutnMHVCbUgsvy97bYKP3rIArviOFrhO1sZs2szOaYHOkFCt10TknkaPJPJmWOvNzKBIwvSOhYKCSfMwDMzEliL2use0ApeFJtaXxb5U+15bx41vMQAkV1dOrL7n8S+4r8Rxcw8jsZLPI8/zwUM0ettdVwfh+ceJrQgox+Uny2e9/hv1H5g9RjjfDGyDt2jzrn5+KoDS8aXcx7/ACXRfh1wIT5/zX4UQE7J1AlsaAT6E3JXcx33OODgNDzrI5bA9/8AhTYjdXtHpsPzwXb8dRXlR3y0eYzI4lJMyQ5fUsABAVlAZWkYlbpnLABTTKsZ3usakC9R6LGmyCqLzdwufP5t8xCnhxaFUeLatIQPmCUSl7L5gp8i3jiZnFMXVpu/Ll9Pha9FwmSXFBNc+ffXSvweao6q4LLIKZTRFEEH3U9P1IPUbY2dpoFvI/my9Tg5Dp2aiQfKwfIg8j6kHyUny5wmbMSyRwIrEASbmjv92bbpWy46eHJ/p6e5eZ400Y+d2tfyb6fnJde+HnLb5OKUzafFlcEhTYVVFKLoXuWP944sk2uDPL2r9Stl4woVR/itxQJlfs4NNPYbfcRqCzf7RAX3Gv0xBkS9myx4KSJmp1LmvxEdBnFjVajXLxKi1VKAWUV2q+mKVO0313XpeEvYGuY4bGvPbks3wta+IJp2qKTVX7I010/erGrgQw34Lbir43NZp2Nn3LYzbgzT0GA8eWg1Xs5B2GwF45+UPb93yXKiPs+9T/w+jibNSJIisZIgVJHTw23H5iS/7uOhwp/suZ6qtmN3DlZsxw2GPieX0Ron+rTsKFFm1wKTfchSR/fOKX6oc8YYA5Fwv3FQQAalYsfPFbUTwvl6PMNLmg0kTSMVQwto2jLR63AtZWY2fOGAUJQBBv6RwzhkZwWMyBqvffpe4A6jxrrapvedWyhOMcF4rHO3gzZmbLaRpKvkxITtdiSBFAG4oE3sb7YzPwHF0/6Ubb8S76FBK7qVrx8v56U/eR58+0+eiiT/AOyUsR7EYhj4NK3+Iib5MLj/APorJkHiobKQRpOgMOWZGaVWjivSHhk8P796aSdSbK69K7Elbqr3D8ZxyXRPDnFtU43p3F7AANb0B5nxpV8jIZFHrcfTr/atOY5wzJJjigVK/Gz0oHYjSpJ7+UEHberBPe/ZzatNfZUTxPHEYkv06+5V6PjboZX+8jlY7vLKoSa9gGhcXp6KAI9VdDZs+byXZmPk/wA9QPQRur0+9rr47op4roA/9wJ9aXROD5NBGjmFEkeNS4A6FgCyi9wL2rHbUCwZ3lnLyb6Shu7Riv6VsPyxq9jXt0uFhbNcWnU00Vrpyfl78xmcfstK1H6gVY+uK7MHGYbawX5KZ2VM4UXFc+4zNWdg0ClPFIY69BFKsY/Ko1xRjIfxF19B9B9yupICzhjR3n639F3DHYXDVc58zmXjy2nMI8niMFjSMAyM+7Ax3+NQC1+3vR0k06SHDZSQ6tYLTRXJuJRlHXxpV0x7yBR5dXSNWO+qS/MUU0p0jzWDjz0kDIgWxC3O5eA6+XdfnyXpIcmSYh8tBjefienn3131zUryXKX4jljMlRNrEKN1EiqZFdxdXoV6U9DR61VjhbImSFo3dXPp5D7qvxd8z42uOzSeXXzP0H15dnx3F59MEX5Z5ryyRZzNxpXhpPIAOwGo+X6D5fyx6TCfqxwXeS5k4qQ0upfC/nXKR8PSJgqSxkq6RpbvXRyiDUzMtWQDZvHncgxwvIJAHia+a6UduaKCz8y81TTnwjHLlcqw80jAh5R3UFQfAUjqz01bADqOLkcUYWFuMQ53y8a6+Feqtx4xJ9vYfnuUTmOLzeJHlzmctoj83hFdWgIrBAWiVaF6aXwyQQDvWI4ZZM+B0cgLRX8qq+W1WfXdTdl2UgLNz3c14ynNDvIYvBUsLrQ7uGA6kBYSwHsyg45b+Cb+w/V5AfVwXRfJLEwPlZpB7/6Cgecs4GcK0RWWlYMU0UnnFbnW1tfzBQKFC+tzHxJMZtP2G+1369w9LJ6q7wjXNN2jD7I5+POh3n15dF6+GvFVg4igfZZY2ivagzshS/Ysun6sMdXDNWO9afqeiY66X8aXdMX15RVbjHxAyWWmeGWRhIlBgFJAsBuo+uMagOq3ET3Cw0+5Uv4hZjMrn5h9kfMZd4EFBW/Arv4iyKCEdWZx9K6XeIZWFzgp4msERcXb3y/PzyVZ+IWX1ZiFyukS5aJlBDAbLRAsA2u1g77i6vFOyB5ErucKa2RroyRexo9fLxH1Up8LcoVbOSRi5Uy9INvmfUR126oMaOdqAvvTi0XZOa0dx/PgtGSVmBl1F2ZjIT01atzQ7bHYfTHPc/XIQ4V08lQDdLdlu8IzTpLFmI/EVEBdpdACBGRlstLpQ7spC6rPbFrDZJFISR4KGdzXtVv4lxuDN5eJjK0WaiJZHEEzITupsBN4pF7XYsd1xcyZcWaMxSuG/jyXIOXCx38wo/J815hlYeEyMpqyxKN6FAQrEH0YL/PHkp+F47HinhwPd9enz8lrNxaNgGnc+ey88J5vlyoVQ+t31O2XMMxALHU2h41kKiybBBs7jSNsd/FzZIxpLbjGwOpoPrem/wA5qxFJHP8A7Zs+RUrL8VK8v2dw1XTR5gfn/UE171jpsyg8WxpPkW/+y3dG5v8ALb3qMz/NmYzS1WaEbfggj8Kx6GaZlNd7UKffHNyOJS7hpY3zdqPuaD9VYZiSHfSfl81m5dyQcJHCiqzbVqsKFHU0TQrp3NrZs3j12GWY2KHW4338zfh08uncvIZMMmXmGPYV3dPlf3U/Hy6SEIzcDeJfh1GQHoEkA+KewJsX9NsZ/wCJO/5VP/wJlfzPuUbw+AjOxxuHDKxum2RkBaxt3Hr1Vu3QsubXGHNuj5UscOxhFM5jwNTfE39iFfLxzV3kvBEvBFyPmWAxZiQ6Sxgza5gKOrjxBmaX1tSVHuKxwZCMfiGp3J312+a9FE39zw7Q3m36b/JdFz3OUOknLFJaUM0hbTDCpGrVLJ0vTvoFtuL0g6h2nyBnPmuAxhcoXh3BsxnWMrySxowozldMsinfTBGb+zwdNyC7VZ7OdBGX7ye5b6wzZnvURzvwDKZH7GI78VpWBLtZ0CKQkhflTz6BagfN74p58DG47tA328zv16ldHhs8kmUwONjfyG3QcgqdxrmB4ZIGy3mmjfxBS6gAFZDY/ZOrST77HFTgsAbLrkNDlzpdHjsv+gGN3JN+isWW+Oahaly7B+4VlI/iVP8ADHp/2xP8XA+q8pr7wVrz/GaadjHBEsZI2diXo+6IP46q9cRyQuYLJCy1wKqB4KGU+KxaQszGQWCxYliSOhNnGWzvbs07dywWNPMKR5fzQysDxyQmTSxbVrKq1+gXUegH4epI3xxuIYUuXP2geGjbpf571dx5mRR6dNq08G4ZNNC00GUy+VEiENMZFdqo3oEa+ev3mXftiq3g8jnDtpS5oOw/DspTmNAOhlFc+XMEoAoCgqPKuw6dNuw/89ySTPNKZH78l7PhvD48aAFgtxF3+dFc/hZIqGTMaA8jgwwoxobaXmZjRpFuJbAO7V9J4iIGF7l5/jOT+8mZHHyAs+BPf5Ck544BnMxJ9ouKQhQuiBPDYKCWFBy2sgk/iB32HbELspkp3Fef9Uq+P2+ID2TjvzqvqCufqtyaLdizKCUH3kYQk7oPMGDew/LEjPZpxFVflv3FJp/3Mlyuu6Gw6CzyHiuocT51zTwoHK5S0HiMCGlkYDzCIdEBokUGav2TjWTiGo6IBqPf0CpswyN5DXh1K5xGNt9ybJJNkkmySTuSSSbOIHvLnEr6BiY7YIGxjoP8/FfojivFVgHmRyD3UAj6Ek7Y7S+YrlvFYYiHCxsHLlYNbExqJG2XzK6oq3p0adLBV2O1cfJGVFP2rT/p8zt8K2uz7rV6F0TmaSPa6f56Lb4Dw6SFn1wjw5YzHOiKELAjZlqZl2thQ0bOT1ABpu4rC470PEX8RQ+qtugkcN3E10P0Nles5wrJREDwcxmGckqsj6VUCtQY2CUJIsaX6gVQoWcR8eQSIiNqvb3HdVprjHt2q1kuK58yLlpjJ4QDCtR0lPdwPMoB0gWCbAbYACbNHZRl/I/n4Vz+ITNZjamPIPdzJPh0A+KsXDclrkhy8WlDI2haGygK0jHSPRVYgdzWOLiQOypqefE968zjQnIlpx810LL8mwRlRojdPDcSNMuuQsdGllLeVQAGsBQNxQGPUx48UYprQF6FkEbBTWhc25qyf2SZIcm7zMhhR21gvZ6o7baiQAasUZV9hjmTYcRn7PanAmugPeO7+ioYD+3yxoNAiyOi3YeGZqaUyPl3UBNCA2TubayQALpNgT8uLPDsH9owgmyV1svJE5FCgFlPJsqLqVJUA/DHM38EV6/hiy/Fhf8AyYPcFC2eVv8AFx96+8pStDIkcTxrIutQsoem1vYBKKaFaSNhZUi/KQekCwY7WVsL68j8ea4wjkObJJdEgVY2IocuXIhXGHh+fSjeSVVsqNJIi2IPh1GtbE9SepxETF0B94+ytNGT1Lfcfuq9wbM6s+uqQSHWzFtJUm42U9T6kAWF+VgB5cTvkHYaarfb7qnFju/eGTVdDc8hfQDyHifFXpnAFkgAdSemKS6yoac1S5ZZHkZczGuaaIoColXVIRFoYUrqUaPZqIs+Y9MRdpT9JCl7O2agrBlOcMpImpZTdkeGUbxCVJVgsYGpyCCPICNsb6hztR6T3Ki8wvPM8skwqXQVjy8AuQx2xiaZgbQbsaDW1kLpNjHMy5IS4Okqhyv8391DqujimWNpa0kXzrp9vmei+cJSRYNUj+EmWYtHHPAPD0iiGdVChmDAlSCa2NFt8c//AIo+OZgY0P1c6O9+HPw6KXIx2OvQSGjvUqefs8Y9Ry8QOm/64itr3Hg2CPQE/XHpQuQq3PwnNZmQT5rMZdGdRpVNUjKh82lEoUfU21n1AAx5rK4q2QkNY4geTRfibP0XZxdWOLaBqPXmfQbfVTMHCsvFHoRJUrznNOQjhhsDbUfbTp0VYqjR5JnnkkskHpoG4r029b1Wty0k6nX5n8+HJY+F8YMsSag7yFFLqIXYgkCxsm2+2+LMvC8gSkRsNXtv06HmpWZOPoBc4WqvxLg8sLZbWpjJh0mwRRWj8ti+pG9jbHsQKFLz5N7rb4ZkXmfw002E1W7omrcClBItjd7bDvVi8rC3JuXc0rKpgfU10FKMdhZJCMaX940LIHUgEik+QuLR5XLznRI8rzlEUNIyysKUC2tEa7Un9lATenEDsmJrywuFgXXgpGxPcAQNiqLxfhj5aUxOoXbVHpJKlT2UkAnR8p2B2BoWMc2Qh/8AqN5fJe74RlgxCB59po946EeXI/2rH8PeMxRmSGTWHslDVroNvpBHRi5kO/XbfYAa5JcYmvJ2H59lxcyNkWa9gG7t/f8A3at54i8m0KH+0f8A1WOb2jnfxCxVc1VedjLl1Vw66pNWtgtm1AK0Tt0vqOwxYggD95N+XkonuIcA3a/eqjPmSdzZPQncsboUO+5A2HU/lV0Oc4CNo2XpW4eLhl2Q73noO4flkq58P+FuYkjR5MwkLMLMfh6il9AW1jzV122NizVm63EYB7XNecm/UeQXkxABvSxv67rrZF7HFteeUZm+XsvJeqJd+tbD9Bt/DBFF/wChEA/q3njH7KSMq/7K0MQPxYHm3MafQfZbiV45OPvXheSIw2rxZC1Vqe2NGtgWYkDYbD0GN44o4xTGgeQA+Sw57nfyNqA5u5YaHw5o3LlQxOoUqBUdix33Y7KB617kRZcHbR6fzy9TSq5MPas0/nl6mltcucLWaMNAzrm8vI1sgjLEPbI5VyoYaWdbsD5xRratgsbJCx42IsfHcH4eKgxGh8THDYi/8FbfGOHZto3OYzWZlRUZjGuWCBqBNNok0sP7WoYsyQveKLyB4bfdTvie8U5+3gK+6qmSyZHhRqbdpY9NADzB1e1VQKC0W+gJOPO4bnS5TS0cvl4riY2p+Q0tH+PFdgJx6tejTBFG5vgWXkNvChO++4O/XcEdcZDiOS1cxrhTha1W5Typ/wDZt/8AUk/8eN+1d3qPsI+o+de7kt3I8Ggh3jiRSO/U/qe+NCSTZUoAAoKA+JXLs+dy8aZd1VklDsrGg4AIrcEWCbGoVY7YwsrnGZ+H3EJPKISpBFSO2XAXfqpjtr/2cEV34RwrPQwfZEUK/iSMc1YMYV3aS0U+YyeaqZaBs+aqNZ2PqfqPJWBPTKHNbeX5BQbmeVWO7NG7qzH1dtXnPuwON5MaGQU9oPoomyPabBKlIOU4RXiNNNRBAlexY3BoACwdwT0xHDhY8LtUbACtnzyPFOK3ZeBZdl0+EoHqNj+vXFpRKJy/JoQKozmb0KAFX7jYDYDV4Go7d7v3xzzwrEc4uLNz4n7qyMuYCgVu5flTLK2oo0jDo0sjvX9kM1L+QGLUOPFCKjaB5BQvkc/+RtTEUaqKUBR6AUP4YmWiheauXFzir5tEiWUarG+1MO4+hGCLnvEOT84howiRO+jSwP6sG/3MEWDLco5liFTKab/E+lFH9q/NX9lSfbBFuS5T7HnMnEzgqkzRM1AeIZIS8JrsFZ5I1HsOuOJNFpnlHeA4eG9O99AlXsd/8fOvst7mzhjzyrERqjlhdUJWxBMoLJJqAtbFqfoPz0hfpbY6EX4juV2QO1AtO/TwPeqpy/yzmIM3G2ZZab5YkuSSbSGFKsY+UarZjQFC6xcf2czCyIE/IKGWeZ0olyHCwK8Tz7vNdCXiD3oTJZ0kdAICo/2mIUfriuMCXwWxzY/Fc4514tLmZjG6GBYWZNBovqsBixFrW21WCDd743DRB7J3K62BgHLaJy6h0rnYPW9vT4re+FcaHiKiUCRvCZoywH3bLpNgDa9Orc2R2rFrEIN0KUH6gZIwM1SF3PbYAd2w9edrt2Lq8yvOCJgiYImCKO4twlJ9OpnGnpR239iMEVa/0B0NcOZdKFKNNab3pWVgyj2Brbpis/EYXa2ktJ50avz6fBV3YzC7ULB8DV+a9ycm5hxT8QzBHoHkI/MNIQR9Rjfsj1efgPkAVv2Z6uPwHyAWxw7kWGIgl5HYCr2G22w66RsNloY2jiZGKYKWzI2MFNFK14kW6YImCJgiYImCJgiYImCJgiYImCJgiYImCJgiYIubfEmGNszEJUOiTw0Z9x5g7CMg9tKySeb10jFDPZIG9rHzaHe7n8wPep4C3VpdyNKEn5i4jB4iKkeYWNiiyEHX5e7qpGo+6jfFeDHZkRNlG19PtaufuCx5Y48utfOlk5b5tdpn8KKUZtkqRmWLxSLsLCJWRUjXckaWJsE2d8S5U37SIaKA7zdf/kH6Kvo7WT2zfl/dKyAZqb+tOaW+urNaD+mWOn9McCTjco5Sj0Z/7UrTcaPqw+/7Koc+cr+ChzMJegfvgzu5IO2vU5JsbAi+m/beXh3EzlP7Obdx5GgPTb4LoY8xxa0EhnUXy8futn4M8NL5mTMGwqRlUsfMXIsg+gAr31H0OPSQRlosqjxXLZM4NYbAXYsWFyEwRMETBEwRMETBEwRMETBEwRMETBEwRMETBEwRMETBEwRMETBEwRMETBEwRYszl1kRkkVXRhTKwBBB7EHYjBFpw8CyyrpWCML7KO+/XrjAAAoITawZnljKuKaIEfVv4b7HAgEUUWrJyoAAIs1m4gO2tJP4zo7fxxz5OE4ch1OjHpY+VKZuRKNgViPJqtXjZrNzAEHSzRqtjcWsUa6vo1jbEkHDsWB2qNgB9/zWHzSPFEqeyGRSFdKCr6nqT9Ti6ols4ImCJgiYImCJgiYImCJgiYImCJgiYImCJgiYImCJgiYImCJgiYImCJgiYImCJgiYImCJgiYImCJgiYImCJgiYImCJgiYImCJgiYImCJgiYImCJgiYImCJgiYImCJgiYImCJgiYImCJgiYImCJgiYImCJgiYImCJgiYImCJgiYImCJgiYImCJgiYImCJgiYImCJgiYImCJgiYImCJgiYImCJgiYImCJgiYIv/2Q==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2560638"/>
            <a:ext cx="6667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QTEhQUExQUFhQXFx4aGBgYGBwfHhkgGyAaFx4gHBoaHCgkHxslGyAeITEiJSksLi4yGx8zODMsNyktLysBCgoKDg0OGxAQGywmICY0LDQ0NzQsLCwvLDQ0NCwsLCwsMiwsLCwwLCwsNiwsLDAvLCwsLCwsLCwsLCwsLCwsLP/AABEIAMkA+wMBEQACEQEDEQH/xAAcAAEAAgMBAQEAAAAAAAAAAAAABQYDBAcCAQj/xABLEAACAgAEBAQDBQQGBgcJAAABAgMRAAQSIQUGMUETIlFhBzJxFCNCgZFSYqGxFTNygrPBFiSSorLRVGODo9Lh8ENTc3STpMLj8f/EABsBAQACAwEBAAAAAAAAAAAAAAADBAECBQYH/8QAOxEAAQQBAgMFBwQBAgYDAQAAAQACAxEEEiEFMUETUWFxgSKRobHB0fAGFDLh8SMzFVJicrLSQoKiFv/aAAwDAQACEQMRAD8AuWjHoLXltKaMLTSmjC00powtNKaMLTSmjC00powtNKaMLTSmjC00powtNKaMLTSmjC00powtNKaMLTSmjC00powtNKaMLTSmjC00powtNKaMLTSmjC00powtNKaMLTSmjC00powtNKaMLTSmjC00powtNKaMLTSmjC00powtNKaMLTStjRiO1LSaMLSk0YWlJowtKTRhaUmjC0pReY49lkJBmUkGiFt6I2IOgGjiu/MhYac4WrMeFM8W1hpeRzDlmVikqOVryBgH3NDysQRv64Py42xmS7AF7KKWF8QJeCKs+5b+RnEsaSKCA6ggHqL7GiRY6YljlEjQ4citC1Z9GN7WKTRhaUvjADrthqTStd85GOrgYxqC20FfEz0R6OuGsJ2ZWwrA9CD+eGpY0rG+YQdWH64ak0FfIcyjGlYE4aghYQs+jGbWKWOWVV6sB+eMalkMKwJxCImg636XhrCz2Z7k+3xXWsA++GsJ2ZWZJkPRl/UYagsaCvjZhB1Zf1w1BNBWNs9EPxr+uGsLOg9y9x5qNujqfzw1BNBWcLjNrXSmjC0pNGFpSaMLSk0YWlJowtKTRhaUs+jEdqXSmjC00powtNK0uKzSIq+Eup2cKPawx6FlB3AG5HX8sU8/JdjwGRouvzxVvBxo55gyR2kd6xJwfOP88ixj0uyP7sYH+IceMyP1FN1kDfIfU2fgvSMweGRf/Fzz7h+f/VJ+V0Clp8wSBuW0L2/+LrP8ccl3GXSu0hz3X/1H7hWWzQM/24Gjz3+VKuHmPhKGlzGZb3WOh/hAH8sdRvCOISC+w97h/wCyjPGWt5Bg9D918m4vw+dGWCfMGUaXCOhAOllJ3MdfxBxo/h+VjU6WKgbF6geYPiqmfxPt8OZg07td0Pd5qS5Z5bEmWR0lMbFpLpSOkjr1jZD273ivLxh2NLoEjhQb1sch0NhMB2PJiRCWEO9lu90eXfRW7mcrm4BqtZUBA6gncgDroI3/ALZx2uG/qCWaVsZLXWQO4/Cx8Ao8nh2CY3PjLmEAmjuD4dfopaTYE+gvHsbXmtKonCOHZrjE+Y05k5fLwuE8oJZtz0ojqB3NCxsd8QyzCParKvQY4cLU1xT4a8MykLT5ubMlFrU5N/MQg8scZb5iB3xX/cSONBWuwYOai+CcscBzsvg5XMZlpNJaqddgQCbkhA6kbXjJnmbzWBDGeS3eOfC+WGKR8nnZqVGPhSb6qF0rLVH08v5jGzcr/mC1djDotzhHwlyrwxPPJmWkZFZ/OtaiASB5bq/fGhyn3stxjspV7M8CiyPGo4MvrEZy6uwZrJJaQdfSlXE8MjntJcq+TG1o2V04pJoidvQYnJVBrd1UPh/yPFxLLHM5uWcs0rBVVwFpaHQqfxaulCqxVmncx1NXTigaW2V8+IXJWV4emUky4kEj5pEJZ78ul26etgYQzPe6isyxNaywsfIfKOW4hLnzmRIXjnpSrkbEv/4cZnlewgNWsEbXN3Wx8QPh1l8jkpM1lnnDxFTRcVRYKeig2Ab69saR5Li6nclu/HbWymuH/CDKtGjTS5lpGVS3nWrIBNeS6v1ONTlP6LYY7FC8c5b4BlJfBzGYzCSAAlQJG2N1ukJHbpeMieZ3L5LBijHNS2R+F/D8xCk+UnzKq4tHDDf6qyBh9NsY/cyA7rP7dhUDnIM1wrOQQSz/AGiGewjEEHYhdwSe7L3PU9MWYpRIDtRCqTwBqvqiwD674mtUtK+6MLTSmjC00powtNKaMLTSmjC00rY0YjtS6U0YWmlNGFppXiXLhhTCx/y3B+oO941cGuBa4WCsiwbCwrkiPklmX+/r/wAUNjjy/p7hshsxD0sfIhWm5k46qs8+8QeCAI87FZg6HX4YB8p8tqqkar62NgRYJGOfP+n8THc2SCM2COpNDqa3uuixNm5LmU3vHIbgdSq/wTlzJyxiQxGYnVYQqukqaVSSAbbr1222x0cvOwscgSSHf/qcT5mjsq2Jh8QyG2wbedD071CcQy2VgmqIqrV8psMrMKKCwpLBtthRBNjfGuaY5McdiSb7iSK7zdj62q8jctpc2S/znfhX9LpXK2UZssLllC+JNSqQoH3snQqA38cVsTguDPEyaWO3EC9z3Acrr4K3iZcrceNrTtpb8gpaHhkakHSWYdGdmdh9Gckj9cduDEgg/wBpgb5ABZfLI/8AkSvedX7tvpiwSow3dV/4GPced98yT/uJ/wA8Vcr+Y8l04P4KX+ND1wmcerxf4sZxHB/uBbyfwK5dlszLw+eDNwpC2vLKulpFTchCxo7k+W+nc4uyM7QUqcUgZzUrP8ZM2FIbLwEUbqS/5LiA4hAu1OMlpNLuGX+Va9B/LFRWFyXmZr5hHtlkH8XP+eLuP/tnzVPJ5hTnOJ05SY/uN/wtie7KptC3vg7HXCcv7mQ/94+KE3+4V1Iv4BRXxtP3WQ/+cX/gfG+N/I+S1n/gtT4MH/WeKj/rU/4sxjbK5haY3Iq5fEGEPw/MKehQ3/PFZvNWDyU7lTaL/ZH8sYWVyvnr4aZvOZx54pMuEZVADs4ba7sLGR39cWoJ2xtoqvNCXmwrvynw9shkIYZjqaNSG8JXcdSdgq6j+mK7zqcSFM0UKXN/iXzHFm81kooVlDxy2WljaMeYpQAkAbqPTFnGaRZUGQRVK+ZNPIv0GLAK55G6zaMZtY0powtNKaMLTSmjC00powtNKz6MR2paTRhaUmjC0pfdGFpSxZiRY1Z3YKii2Y7AAdzgXUmm1w3n/mH7ZmAVFRRgrGO+9FmPoTQ27BR3vE0TTzKy4gCgr9yxI4ymXLQOgaMFdC2rA7gjSSRY383r364+e8R4PkvyHPZ7QJ52L9br4L1eLmRCMB2x8vsqxz/5cxl3niaNQutBpBeXS3QkNSiwNjezdrx1eG4OXBjvibRL9jvs29rrqfJcTjUxm9mMDqLO1X4Vv4Ke+GfNQlUZaWhJbFGHRtTM5U/vCzR/EB6g36OOLsGNj6AALnNjaGAN6AD3bLoWjElpSwZyP7tvp/LfAlZAVP8AgtIEfOxk1U56+4Cj/gOIMn+QPgrsB9lWD4wZWSThsqxo7m0NIpY7SRnoAT0vEcJp4tSSXpNLnfJ3ADnc+i5nKzCFMsF+8V0FoY1+bbrbUL74szS6R7JVeGK/5BX7jXInC4oXb7MlgE7u52AJN2/oMVu2kPVT9mwdFbuB5jxII29VB/8AX5YiUi5Tzx40PGTOuWnlTwFFxxswu37gVtti5ARoIJpVp2kkUFi4xzRmcxC8X9HZsa1IvwpNrBH7PviYFt/yCr9k7uVz+EQdOHxwyo8ciNJ5XUqaLsRswB73+eKUxBeSFejFNFrQ+NeWkaDKNHHJIUzQYhFLGgj9lB2va/fG2OQHbrWYEt2Wr8GMvIJeIyPFJEJJEZRIjKeszdwLrUOmNskgkUVpjtIBtWP4pZ4Q8Onb0Xp9Tp/mRiBgsqc8lZOGyBokI6aRjVZXDvipks3/AEjIYlzRQqhBjEunvfybXi5j9np9qlWm7QH2V1D4YxyLw6AShw9G9d6uvfVvf1xWkrUaU7brdVb4zTg5jhkQ3czFvoAYx/nf5YmxuZPgocj+IVqyxARASAdI2JxOCqelbOjC1jSmjC0pNGFppTRhaUmjC00rPoxHal0powtNKaMLTSmjC00rkHxe5oJk+yRnyR00pH4n6qv93Y/UjuuJIwP5HkEIrYcyqpyfy62ezccC3oJ1SsPwxitRv1Oyj3YehxJkSaGbc1iCPU7wC/T8MKoqooAVQAoHQAbAD6DHLXRVU+JnKf2/K1GB9oiJeInv+0hPYMK/MKe2JIpCx1rSRge2ivzmszRsCCyOD7gqwN7+hBH5EY6ji0gdxXODSCe8Lvfw/wCZhnsvbUJ46WUDv6OB2DUfoQw7YquBaaKkoEWFPcSl0ROx7DGtrNLjPK/CsxnJJs3DmDlWMhB0KTfRtxYDDzdwd7xyOMcbiwZBCY9Rq+dfQroYeE6WPtA6t+VKycF49mXkbLxcShlmTVqDZSRfkOlt1kVTR22xRn4rLDEJpMchpqjrB57jorDcdrnlgfuPBZY+J8VbMNl5JcstIHDrHIwIYso2aUb+U4xJx3HGOJ2NJskVdVVHx71uzCe5zmkjYWq5zW7a2gzfFWGwJjTKlVIPr4b+YH0YnFjD4nkTxiWLGsf94+yimxo2nS6Wj5Fb/LPGs0zR5fK5+GRVTctl2UqE0qt04u/W+2MZXEn40ZkmhLdxXtA3z8Oi2jxmyGmPB9FL8e5j4rlTD97l5I5JFjL+C40FiALHjGxv1sdK7jEeBxqHKbJ7NOaCQL/kB3bJJivY5o6E15LzzNzDxTLxxus+XfxJFjoQupBcGusx77fnhw/jMOXI5jmltAnnfL0CT4j46o3vXctDjH2+MLmczxRYCPL91AWW29R+Lp1I2xrBx1uRKYseAuPi4D7/ADWX4hjGqR1elqVj4xxQ5cS5fN5WdSuoa4XQsPbz9fYgY1HHYmz9jPG5pBrmDXyQ4jizWw38Fh4Zx3ieZyv2g5mCMFSwCwMTQsjczVuN+nfG2XxuPHyjjhhNGruvoto8Jz4w8mrVP4RlM1xgSGfONSafIU8p1WflQqNvUgnF/ivFWcMc0dnq1DvqvgVUxsZ2SwnVVGuSsvK/EOJGSbLjNRqMvpXUYSdVix8si9q/XFHM43HDDHKGE672uqo13K0zCcXOaT/GunO91vcH5k4pNPmIfHyyiAqC3gOdRYaunjbbe+MZXGo4II5dBOuzV8q27lkYbi9zb5V69VrcY45xcZqPLfao0SUHRMkHdQSRpZ2o/n0IPsN4eNQyYjsgN3ad2338jdfRaftH9sIydje/l0UG/DZctxPLNmZjmWl1AO4Io1p2GogbsOm3XHQ4TxRmfG/QzSW11v6BVMzFdCWkuu7XVnyxsEAkHeuzA+p7UKH5Y6NqlS344yAATZAFn1xm1il60YWmlNGFppTRhaaU0YWmlbGjGlqXSmjGLTSmjC00rU4rJIkMjRR+JKEPhpYGpvwgk7AXVnsLwJWQ3vX565v5YmybRHNSq882uRlXetxuz7amZiTsKFdTixEdZroFHINLSepXRPgBEtZxvx3GPypyP1N/piLLJ1gKXFHsLruKispgi/MXxIjT+ks6ErT4p6ftEKW/PXqx04RqiAKoTHTJYXQeRORpcvJl85BmQ0MsSl45EIYpIoatSmiwNEGh09ziq6RzgLUuhouleuPx3A9da2wtYpc5+Fbj7G3tI1/wP8qx4T9VNP7/ANAu/wAN3xm13lQPD+J6M1O+U4e7yK8iM4kcjdySSNJC6it47h4TkZmJGyWf2KaQNI2296qOzIYZ31GdVm9+fwU7yjxuXM5ufx41jeNUTSLJG8tgnub9scTjfC24GPGxjibJPyV7Cyv3Gs1VV9VCc98QyqZx1lyvivpQlvHZLFbeUbY6nAMfOkwgYJtLbO2kH4lUc1+OJP8AUYSfNa/wylH2qQgUChKi7oaxtfegQLxN+qmu/aRhxsg7+dJwejJJpFCtl0iXPRNMcs1F/DWTSaojUwBHuGX8tseJbBKyEZLeVketD5g/NdawTp6jdRXPbAQwX/0uCv8AbB/kDi5wUEzSV/yP+SjmItv/AHD5rX+IkqLlY2kTxEEq2uordhgPMOm9fpiz+nmSuzC2J2l1GjV1y6LTOLGxnWLF8k4FkIJMkkqiWNShIQTyEDr+9jXNnnjzXRvLXG9zobv8FvC0GNukkCuVnZeuUzfC0r/o/wD+FY04kK4m6/8Am+q3jP8Aos8lBfB42JyP3P5HHb/WP84vIrncJ2jfferByywOd4hX7cf+GuOFxAEYePfc7/yK6I/3JPMf+K+8ryD7XxADr4qH/ukGMcRaf2uMf+l3/kUb/N/mPkFM5bORTO6ii8D0QRurFbBHsVYi/qPXFGSGaBjXcmvHvF8vQhZBBcR1Cq3PRvOcOUdfGB/INHePV/pAH/WPSh9VzeLVoYPE/RdUyieRP7I/lj1drj6Vm0YWmlNGFppTRjNppTRjFppTRhaaVn0Y0tS0mjC0pNGFpSaMLSlzX4y8oy5lI81CU1QKyursFDKSCCGYhQQb2JF6utijsyTQbWHM1Clz7kni+f4dN4yZSZ43GmRPDfzgE0QQNmBujuKJ9bxFNn4km3aNBHiFvFjTM/8AiaK6NN8Y0QDVkM8D7xge/UtiNkkbzTHNPkQVM5jm/wAgR6KH4x8W87KpXJ5CVCRXiOjuRfoqrpv3JI9sYM0Df5yNHqEMcv8A8WlVDlbkrMZ3MhMwfBUtqlMjVLID5m8NSdTMb3boLPUisWmZ8UrKhcCPBVjivY7VIN1+iooAoCqKVQAAOwGwH6Y0tZpeczl9alfUf/zGbSlyOTkniGWeT7JOqRu5bQydL266WvYAdR06YgysLEyyHTtsgVdqWGeeAaYyK8lYvh5ydLljM+YKs8ramoED8R2BA7sx6emLFtaxsbOTRQUVOc4vdzKiePckZxM3JPk5hGZANQK2CR3B0t16/UnEWRBj5TAydt1yW8UksLiYzzWm3CON/wDv4PzX/wDVih/wLhv/ACn3n7qf97k+HuWu3LXGGYO2Zj1KCBttvV7eFXYfpidvCuHNYWBmx8T91p+8ytWoEe4fZYZ+TOJvIMy00XjxgKhAI2BY0fJX4j1GJY8HDZA7HDTodufNauyMh0gksWFnk5I4lmtIzOZGgNqARSSDRAIpV339cYxsHCxSTEzcivT4pLkZE2zzy8Fmk5Y4xF5UzSMvbxF3/ih/mcQv4Rw551GOvIn7qQZuUNrB8wPsi8n8UzHlmzYCHYiNT0+oVev1xvDwzAhdqbHZ8d/mSsPzMl4ouoeC+vyNxDK+XK5oiMdEkXYewOlh+lY3yMHCyXapY9+8fgWseTkRN0sdt4rynLvGH8pzUag9dK2f8PEA4Pw5pvQT5k/dSfvsrvA9B9ljTkjiWVdmy+ZBMlFzIptiO+4b19fyxPkYGFkta2RmzeVf1SjjyciMkh13ztMtyZxSF3mjzEYlloyWmxrYdYyNh6AYxLw7BljbE9hpvLf+0GTkglwdueaxR8n8UikfMpNEJpNn8p0kUANimmxQ7fzOMycPwpMduO5p0t5d/wB1r28/aGS9ypTgnJ2elzUWYzkyyeHekKtAE7dQiiuh79Mb42NjYjCzHbV81rJJLKQZDyXVkioAegrEtrWl90YWlJowtKTRhaUmjC0pNGFpS2NGI7UtJowtKTRhaUvEsAYFWFgiiMLSlTeaOVpfu2yxkcISfDMh8tigyWCCQLFH1xTzcd2REWAj15HwVjGkbE/U4Wq9JPNGfOMx9GSP/IA484/gs/IMb6E/UrrNzcfmXH3fYLSz0zTlVKuqrqJLaQDaNGAKJN+a+nbHQ4Tw2XGlMjwOVc/EKrnZMUrA2PvWxDxCTQoKyKwUA0FPb6nHOdwScPJ0g+v+FbGdjkbkg+SHI5ifyeDm5VPqI0Uf3vKf88Tw8KyGutrWtI62T91G/Mxqo6j+ei6Fy/wLwY4vFeSSVUUEs5YAgAHTfb3NnHp22AASuKaJU1pxtaxSacYtKURzJPOkanLKGdn0m1JABDUxrsG037Y3ZRO61dYGyiE5jzJAH2WQE+GdRR9vEGsrQQ+ZR5TvV3ZHfbQO9a6j3LJw/j2YaRA+WbRIVFhXAjstdlkBO1HoOh9RgWiuaAm+S9vzFP8AeEZRqRioJ8S29CAIiSDuNuhrtZGNI701HuXp+YZvNpyjkKWBvWD5VDCh4ZsFiRYvoa1HbDSO9Z1eC+njc4EI+zs7SKCxp1VSW0i/JYAG5sX0sDDSN901HuXmHjuYZZX+zMNKxaIyHBJdnD23h70oVqANAi6J2aRtulnuXgcyT6tJyUnzVYLV8xWwSg2NbH/LDSO9Y1HuXt+O5hY42OVLsYkZ9OsaWYSWKKdF0b2b8y+uGkHqmo1yXr+mcy6zBcq0bpHas1kMTWkAadzVkjtQHfCgK3WbJ6LH/T2ZDKv2Rjqs3bUvlVgCfD62aO229XWGkd6xZ7l4XmHMF1ByrBSY1O0lqXBLNZjAIXbYHp1o7YzpHemo9ysmSsxoX+cqC21b0L27b9sRkrcBZtOFrNJowtKTRhaUmjC0pNGFpSaMLSk0YWlL7eMLKXgiXgiXgiXgiYIvmkegwRMEX28ES8ES8ES8ES8ES8ES8ES8ES8ES8ES8ES8ES8ES8ES8ES8ES8ES8ES8ES8ES8ES8ES8ES8EXm8ES8ES8ES8ES8ES8ES8ES8ES8ES8ES8ES8ES8ES8ES8ES8ES8ES8EXxmrc7DBF8SQEWCCPUG8EXq8ES8ES8ES8ES8ES8ES8ES8EWquaJJ0qCASPmo7Eqdq6WD37YIs0M4axuCOoPa7/UbHcYIsl4Il4IscsoVSzGlAJJ9ANzgiqEnNb5mVYslHKQRZlKaF/WRTSgEEnSSdS170ciWV7uzgLQ7mbs0PLx/xfS0IAxmuQ+gKtHDJ2eNS+zbhvqpKk7etX+eLcerSNfPrXK/BVjV7LZvG6wl4Il4IuZ8088ZhcxJHlmVUiJU2obUVOli19FD+XYj677dTHwo3RB8pq+XRVJZ3B+lgul0PheeE8MUy/LIiuPbUAa/LpjmOBBoq0DYtbN4wsrxJOqkBmUFtlBIBP0B64Ivd4IvuCL5eCLxPOqC2ND+fsB3PsMYJAFlZAJ2CqfFOdfDnEKxruOrSIX9f6kOGIruuo+wxD24q2qUQm6KlYOPVIkUwVWkvQy3pJBUUQflJLADc2dtjQKKcP8ABJISxTV4nUKXgijOMsC0UZrSSzkHo2igAQf3mDfVBji8ey5MbE1R8ya8uZv4KSJoLt1oxquoyQFRIDTdg1fhkA/gasWCNiQfIYXF8rDkBkJLT0JvbvH54FWHRtcNlN5PNiRdQsb0ynqp7g+/8wQRYIx9EgnZPGJIzYKqEEGitLmLjaZSEysCxulUdWJ6Cz0Hvjdzg0WVJDC6aQRs5n8+CqvO/OS5dMhmY5AdUitJEG8zQyI1nSN7Bog+or1xLGwyGh+dVC86DTvzopHivPEaEDLhZgd9Wql9tJAN369PrixFiOeNR2CpT5zI3aQLKm5eNRplRmnJWMxq+/XzgFVruxJAA7k4puIaCT0VwuAbqPJVzgvxFimlWKWKSDWdKMzKyknYKxU+Vidh1BO12RdeHLilOlp3Ucc7HmgrpeLKmWDP52OGNpJXVEUWWboP/PtXfGWtLjQ5rIBJoKj8N4+M47yDKMsUsqImY8RFcrqVL0bMQGvpqFkg9DU00Ii2LhfUdy3kj0bE7q8ZXKhCx1OzMbJY302AA6KPYACyT3xAo1nvBEvBFA5vjjKzKFRafRbWd7oWBVXtW+9j1xwMzjZgmdC2OyPGvHuKuRYoe0OLlCZnhsk9qjAyDVIdQtWs3RGodWqgTXl/dBHL4Z22bPNLZFjoSN+g8lYmLYWtFX+c1r8C5vy2WaSCWWgpC0kbmONlLK6ggHa/TYV0BvHewHvi1RTk7HayDY+fv9FzcrKgDwAQCeivS5uMxiUOnhlQwfUNJB3B1dK98dVarjvxC51mfMKuWmkjgUAoUYr4h7saolb2APpfcYp5L3g01ek4LiYsjHPlIJ5Ueg+5+HvVx5X56E3D5ZpK8fLrTjYaydoyPQOdvqD2xaxyZqA5nZcfiWJ+zlLT/HmD3j82VK5TzLjMGjKZHUi4wCSd2a/qLN+vvWLv6gjy2ws/ahtDbfn6dOi5nDnQl7u1uyr7ytxZIcsVctpSZ4o003KWssy6F9CTRoAKLNAajyWTSRQ9pmaWnz2/z5f0rbwwuqK6W/LzKQrGTLzwCjUkvhFAegL+FK5VbolmAAHUjEEHGMKd4jjkBJ8CL94CwY3Dchfn7mPic2YzEjzu5cMVGoi0CkgAaPKCP3drs98ez4fBoxmh9Ekb+N/TuXLyZLmJbyHJd1TmCQ8NysqEHMZiONVLCwGZQXcjvpAZq6EgDa8cFzKeW9y6kLDI4NCg5oIEcF3CzsdpS9TMfZ71H6dO1VtjaguyYIANJA+qsMGdzGayMcsEn3odgxUL974TPE2nUCoJI1gHbatrvEDw6vZ5rjlrWvo7hVmfijCYNLKxlT8MnlIBsEaKAUEdwN6HWsc2WSQmnq7GxlWxeMy8Emp5hJLYoq8qiKgSQpVKDKCT86sd8YD62b/a2LL3K9O5k8xINil07KqjoF/5+v5ARlxB2W4aK3Vy/wBJ4Uy0c8z6dR0UFLMXFhgqqCTuCenTc0MdXtWhmtxoLmiJ7n6Giys3DOZcvO2hJKc9FdSpPfy6gNW29C6xrFkRS/wcCt5sWaH/AHGkKB52mjM8Ky7BN4yb+8eQMpVQPmIUfLverptjk8akn0COJprmTWw9eQ7ypsNsVl0hHkojh+ZljmV/DaDKk+ZpKRGARn1V1BKjYnsm9dMcbL4c79lrkaXP2ojfnyH5tv1K3kljc72Nh7l8zPxGyqSB43lXsxMNq69rQsr7HoQO563jo8H4PxjDaT2YLTvWoX5jxVKXIhJq91E80cYXPmOdXoRxmgN0XUfNuQLlNAVVLprcnHYyX+0yKtya8jXVXcDJONrmFbN/KVV5mi0xKAb8yA31GlWA37Clqum22PUxRsjexjfzYryjJpJ3ukfZO+/mVZfh/wAGkzOWiYSKhVyi1Zf7sjettKqpUk36DqwxRzZKa6DcdL7u6vRW8fHqYT+tfO/Vb/P0xy6x5XxXkWNfGa6AFgqiqB0UBWOkk/MvtjzOWCxjYA4mz1Nn8tTZ8vaENAAvu2XPstHNnCq5eQNu3ioilfCW6RjK2zatzS77fWt5GYuE0Pk5/XwH55qfHwAT7IsrpM3Hs3kcmjzZnxWiCrWlfvjYFO7hnJI/ECDtdYqYfFpszMbDEwaSfWu/uXVfgtYyyd1Q+ZeI5vNZiP7U5Hi0yRhvLGGsDyjYGvXzVV49tcEcLnR76a379xy8Pgt8dsZ9lnhupc5tcpk4PCZzPHMGk1AeGwGp9CHchr0CxRFk7bY4kgxsrL7UtIceW5FeJ35dT0K2fDIHPBIr88F1nI80RSlfJKgaqZ1AFtWxF6gb23UDFp2PI0WRsuCMmIu0B2/56KcvEKnS8EVS52irS9UhVllarHbTfuDdE16X0GOJxmAuDZGssjqOY/rnfOlbxXUS0n8+6j+YOMrBklXKya8zm9lKbsBVsUUbgKvlUDozA7kkm5Bjtw8cMiFn5nv/ADoqWZkPouAs8gPzuXL1j0+XSV07aSCCtbUVO4I9DjkSBwcdfNeRka8PIfzVi4HxgpksxDIy/Z4yJNBbSWEhrw0NbjxAWIsbv6WMXg+eXH0xODSOZ57eHivUcEkEwDHizyH0tQ3N/CvCEEohkjjkSwztqVujCmJJ+U3TVfYbHBoy2tud177VQ99bL2HB24r3SMobgbH1urUDHxAKxbVQY3IB8p3vdV2FHzVWxG2Opw+Ysna8g+Pd5qlxXFY3G7ESNOncb+15dR8l0/4YwBXnzcvligjILHoCadundUH++Mdvik2zWev2Xl8Rm5d6K0cG4eBJNmWUpLmG16Cf6taUaQOgY0GeurbWQq4+Q8d4q7Nl0t/227Dx8ft4LsRRho8SpZ0BBBAIIog98cJri02FMvzhx/h32fNT5cA1HIQgHXSadB7nQyjH3rgWeMrh0czjyG/pzXncqLTMQOq69wLlzM5eCBWdZSiEaCaMZdvEcI24cE6Rvp+XrvQ8L/8A18D8h5ewhpOxHd4j4miu/iN7Ad6huIZbMxzu32PMSo1UqsKHqTparrbewRW4sgZyeJw5G8OSGj1H09bUxmAddErznuItlsvJmIstLl5EKgqGWNgXtUZ1W1dSQeoYbdMb8KxMyeQGHIDmk+JHeeY7lFk5MGkksN+5WLP8WgzgaRwjoIx4AmGlG1AMWujpt6XoSAlgENv1Ml516B05qOBg06j1VBn5dXNZ5crFmECrF4kjnZF3FhFN9FZa1Ek2bOOlgVDCcjT7RND6lVMq3uEd7cysfAOGiPM5jKPLbRm0eJhRG11dgHzLY3o6hZ64i4swOazJDa1bHzH3UuA4guivlyUhw3UwkkYvIFZgX0nSgB0gsQNKFgoY3V+X0GPMZrJ5dmNOhvz5n3L0vD3wRD23DW75ch71tSxhhRvYggjYqQbBB7MDRB9scyKV0Tw9pohdWaJkrCx4sFT2V4iOJLNlcw3h5hYlVSvffV46LtvrVbXfSU60d7/FeKSNiiljbbb9ru/7T5jkvIS4boJHNPoVVfiFzBm0hTIS6Ao8MGoz5lj8ysHZmu2Qeh6gjHpOB5Mec9rmVp7uoroVBmxwR4uthOu6PcPh7t1WeXuWMznS5gS1Td5HbSgPWtR6tW9DoNzVi/V5GZHAaPPwXCjgdILWbgmek4fmJI5l0pIuiZSRWl1IWVWAZfKG1BwDa6hve1PJjjy4TJHzHv8AzuU8LnQvDHclO8/ZGfL5eKGRk8JpGlRVIJJUKhYNZYinHUnqPYYpcLbJ2/tu1bdQL+H2U2XoEVMbXlyU18G+L5fL5bMmeWKK5xRdgCw8NNh3NEHYepxtxOmzknqAtsNjpGBrASfDdQvGeJrmM3mZVbUGk8vrpQLGpo70dOofXHkuIuLpbHJVOIxSxS1I0t26gj5rLyxkZnzKQ5aRIfEJaQmMMCFX0sd6H1PuQdMfHjyzomBNDv5KfhuZJHbG+a2uC8x+HnpMvnI1zAZzCSyrURQvq0x6SGBAVjZugNz0x0MHHZjPLGNrx614ldQDInhfkSEBodQ8e+vJeOaeFrLnjLBLUMgBZN00sF8MBQNmF03Y1dXWOnLlNETYSw2TQIANdd/DxW2O8ad2g139VtcI4HoJaY6vCYhF30qykgsA3vdbDue4q5hYYZ/qP3PRcbi+e17uxiZprnuTf9KbzYQ5aQidDMVpUVHKamUUnijr5mC6xQBvawagdxaNzuzDm79LF/NYZwrQNR1beG356qUfJ50UEjdD3b7UXXr+y5B6elfn0xzWx5AO7gQuiSxW8YuKNRfE+Bxz/MZBuDs5rbf5WsfwxpJG2RhY7kVsx5Y4OCq/DIMrl84WhngEhkSNmkClihDF0R0VQGMmhTd1prqRiDHjiguNrt+4mypZZHy+0R7hSqfxEYfb5LkiZiosR/hAsLq/6zTV+2jsRipxJo9k/nh9V57i7B7Lq7/oqRx1D92wsEMRY6ixq2J6br1xpw9x1OaFngjo+1c2W9NXtz+Oy3eE8xZ2MTMlyam1yERs2jr0K0sS7ncBe3YY7Avqu27Tfs8vHf7KCaVnZnYi2JJAAAFknath16fTBYNdF03kXihzGS+zHSIo7Rox1msltbk7laIQVQtHu9gOBxziM8RDGdRufhXu9eSv4ONG8Eu9ymM6sOXBmMgy7AEeLqAIBrYawQRYHlIIsDa8ecidNOez06x3Vt57V77V6WGFrbOy+csc4+KspeRGbQpiQgBmYGQMv3WvW48hOhTQdbUHG+ZwRwcxsUZ3Jsiz3bi6258z0O655cL2N/ngoZ+VZ+J5j7XMv2UFQhUFxIjJdMVly66+o3BGwG5qse74PiuwMY44Oppu7HfzHP6qs6ASuDz0Vniy/EYnCoySxhRbSGy53uh5SpOx3ZgOg9uXlfpfDm/iC0+B+h+lK1+d6z5LmGZ5ngaGNJkQOVMxBpiw2+7INUCdJYDUu948rxPgTcDS57yQf+n5+17vVaB5JqlFcRiGYyubhdJHeXMQM2jU7KjRxTJp0rem1aPoKJY/X22DA7AgDIuY8K59eqr+zI72uSpnM+Z4hl5D9xJBCopSy6gQO+tSVH0u/XF7D4XDK25X79yxPnPYajbsvnw9hnzGamZUSRimp3db0b0NNWbPSvRPbG/G+FMfjxQteQG36+J/OpUWFlu7R8hF38FHc5SyRZyVSBHJHSkoo8wZQwNVuSrA72f4YsYHDIW4ZbIfYu+Z2rY8yefVaT5cnbAsG/Lpva6jyrzEcvlMvBLkJkFVKw0Op1AlnZUOtmdt2GigWO9b44LeK4d6RIPirxxZuZaqxmIniUsVCp946RliXWNT5QaUrrClRRbqQLOPPy9jNM7srq+4VZ9brn05dF6HHzpI42tkHTv3+X1WOSKNZY8xJE0nhBtoyVkojrGwZacGiN/2h3xLw+djXGOXdjud8vz/AD0UnFcMzR62fyb8R3fn1URzdm8xmMpDJMUZUcFZCvnYOpBp08oW9OzAMavtv3P09Di4+eREaJsFu9ee/wB153i8UYiuKy3bc18OvvUxyDn2kyyZdGmjETSeNWnw5VmIYAggkvsVvsoP7QIsfqbMdhu9n+TuXgO/7f0q/DIRON+QUf8AEXhkSCOQF9dLEq7aFjUGhVeUDcAA/l6Q/pXieZkTGJ5BZzO1H0rb+lJxbFhjj1i76KvcS45JmIIElIJy6eCnqVvVqN+wjT/s770PXYuL2Urj7vL8+S4002tgWLgWSSTxGcagGAAPTZQen548v+oshzMoBvcPqs/vJ4oBCx1NO5+XPmtvMcIohoTRH4STQ/st1X6bg+mOLHl2Kk/PMdfmrWLxdwZ2OW3tI+4nceLTzCleWuM5zKNJmY8sJiv+rBnIAV5NElUjedmpOgFbdLx08RjWNL2DY/nVXY8fCd7WM5+97OA2rfmD59FizmUkZctnhMGnkzDGatmy81TMBpJsLX5ApW4IAzOdDXStP5Y/wo+IulaG3s1o27jZB1f/AG67+HRdWzHEEzOWyrhFVp40mahuoAVqDDcHWQAfQNjoM33U+HF2j7PIKH4pDJTMHTcUS4om/KLoUx6AbA9LLdMWWzOYKC3zOFRzHVe4/Pz5qMgeQGRErwwD5JqfcsUYa0IGm+tg9T+fnp+BwSHU0lp8Pz6qzC+Xdpr82XQOXoyYo28eZ9qYPp2I2IIILCj+8fqep6oBAorlvBDiCKUxjK1ULzNlppIgsIBGr7xNWkulHyhqr5qsGgQCCaJuvlRyyRFsTtLj1/PmpInNa4FwsKl57jMcKhZopYwWMegx6hqA3QGPUpobbEjYjHkDwfLD6FX/ANw/yuyMuItvevJQHG+KAxiEZWSKNhcYki8P5GUsy7igLAoAk6t9I63WcOlxz2srt/O/T8Pla5HFc+EYzmVz2G3Xv9FFcL4QM5MsGlmWwZNJrQvqWIIB9AetdOtXMbUw9p0XnOE48jpg8D2eqtnBclJk8txjKDUzsheARxsxYPEyKSI12by6T03UnocdqKQSM1L0D2aTS5XnOHSIAZIZUBNAvEygkb7F1AsYk7QM3KzFjyTu0Riz+d66N8NuEh28PMoracuJY0ajoE8j71VqxWNW9af338p+pZXwMY+Ilpcd/GhsD7ypo7BLCbr8NK9jlTJXZymXY+rxqx/VgTjyZ4nmcu1d6GvkpSxp5hROZ4WsTwpKoGXjdjFMhKvHdaYHZaKx6ujgjVoRW33f3PAuNR5QEUpqQf8A68fPvHuUPZ6XX0Xt+PxSyNHJNLlZk+eFnjUqD8rBmUq4IroxHarvHp9VrfUDtdKSbO6QlZmJgBTs+jevxEq6gE+yke2Nr8VtfioLmFlklhzEC5di2WmZJT8+8Z0gbd7BBNEBZB3IPF440SRRsN057Bt4nr4fWlo872O5TckX2bi0QB8mZyoir96AswJ/utp/MYvqsBsSqL8S+a5sy8GUyyyLFOOm1zMWoLsTSgaSQa+YXtixwyfHke9zj/A15Hv+yjyopWNAHVdJ5A5VXh+WCGmmemlYdC3ZR+6o2HrudrxjJnMz9R9FrHGGNpcw+J6rl+MrO6FkZY5SBVkqDGKvawUU/liZ8EuXw6THiNOO3pt891qJGQ5LZHjZWHO8WKGNRE2uQxBdTKB98yohJUserdK7HHz1vBpBO2KRwF92/wBl6YT6oXTMGw9O77rT47yxmoUfM5l1lRWUyKq6QiKbBALG1Rqc9DsWJOlQO7JwtscNQ8x8e/1I28tupVLFzR24dMNvl3eg/votUHHmjsvYc1E8T4QXjdI30q5sobKatQfUK3U2N6sGyas3jqYPERjytke3UW9eR/vbvXKzuGduxzY3ab6dP69FG8rZSeLO5eKQyRxyyhSUbytfl+YflsaJobbY9bPk8N4pGXEAvAGx58/8ryv7PNwHUf4945Lsi8AyU8WayYkSR6Alpg0kZ3KE2SQwYWAfTpiHHY3HrshVdy1kcZP5m1wPjnCJMpPJBMKdD1HRgflZf3SN/wBR1Bx6vHnbMzWFx5Yyx1dFv8tqRBqrdmZq9d9I/lj57xiTtMxx8lpN/MDupb0c4Eesm/LqNfrQHX2A6457oyZNDR4LQsJfpC6XluRpjDw+MyJGkMi5idKJZ5SwdgGsClFoPavQY9I2INa1o5BegxniBpFXYI8r6/P3rR+JvBoxJl48rAn2rMTPJYG7FEaO2PZAZdR7dT1xpkRmRugdSLVecOewMvb5dSonmviJyCLlYT94iR5dXI6LFGjs9dNVybA92veqxLLL2TNXVd/hOOZnaBtZ3PcBXx6DztUJsxJq1+LLrsHVrYmwbFgkgi+xFe2OaMqUOslerfwnGczSG0e+zf8AfqrL/SZkyPiOzKXYwNpCgk+UsdQO1ASGiPNaE+uOiwyPi57nkfv8ivJvic0lh5gkff8ApX34ecbWd5lRaVUjJ7U/nU0PQqFo/u9qxK5UMzdwNVsrtjCqLBm8yscbyMQFRSzE9AFBJJ9qGCLiHPvEAY8hECPNl/GatwWmo6ifdg5vvZxyngnU7xXp+B6RIb7q9/8AhR/J/D4c1OUnLtFDE8mlGf8ADoBA0G+/RdzQGAc+t/Dmt+Mw4pjGljbJ3NDorLmOaKTwuHxRwZcg1Jp3a/xKoOxPqwJIYHYisV5JmsPtbkLjMjJHs7Ba3DONZiP7Q0eYcTySgkUh1ArdDUpIAIalBoC8T4uVI6RjA0aTfpX4FpNA0Mc+9xX581vcSiXMGF3Z81mGpYdbjQGbzXoWgVABc+U7IetY5J4lkueS92lrdztvXre55DxKuPgZBGSOu3Pmr9w3hSRBTu8gDapG+Zy5DOzVtuQNugAAFAVjyeZny5T3OeeZuu6th7gqbWhq3YpQwtSCOlg302P8cU3Mc004UtkljDAqwBUgggiwQdiCD1FYNcWkOHMIqzmeWXPlLRSohPg+IJFmiB/CMzG+qh0BoGqst1Ps8f8AVumNrZo7I5kHn6V9VGWWq/xfhMOXKtmZMmmnzD7RJPmW8u50xu62QO9NXpjow/qAz/7GO53rt7+SjLGt7ln4dlcxn52zHgyvF4LRxMyLAo1hlJj1M0gBUncjzEoaUIMW8uLMymtPssIIPMnlR32AJsDy352tTICd1J85yZjVlZTHrny0DNKImBVZGkgeP5ip0OYXGwsA711x1gtY3NAcD1CrcGZZKCIPEVw0ZZSfDKjRrU1WkpW1g/MO+3BZhzMzNTbA3N9CCbo+N38DtSvPnjfBvz2FdbG1+X+Fd8rz5QUSwMWJq42Wj+TkEbC63r1x2ZZWxML3mgFz2Mc9wa0bqpc8+DxKWBntFhvUgZS8qkqSv3ZYKNvmJ2s7dxRPGxCf9NpIPM8q9/MqyOHuf/Ln71n5mnWTPwsny+NkVr/tY5P+F1xrNRzox4H6q5Btw+U+I+i60yggggEHYg98dRchcg47wU5GbwRfgPZy7HoB1MRPqnb1SupVjjznFcPS7tmjY8/P+/mvT8IzdbOwdzHLxH9fJQea4hJECXiUoPxK/wDMFRX0s4osx4pTTHG+4j+103SysBLmih1v+vutnMHVCbUgsvy97bYKP3rIArviOFrhO1sZs2szOaYHOkFCt10TknkaPJPJmWOvNzKBIwvSOhYKCSfMwDMzEliL2use0ApeFJtaXxb5U+15bx41vMQAkV1dOrL7n8S+4r8Rxcw8jsZLPI8/zwUM0ettdVwfh+ceJrQgox+Uny2e9/hv1H5g9RjjfDGyDt2jzrn5+KoDS8aXcx7/ACXRfh1wIT5/zX4UQE7J1AlsaAT6E3JXcx33OODgNDzrI5bA9/8AhTYjdXtHpsPzwXb8dRXlR3y0eYzI4lJMyQ5fUsABAVlAZWkYlbpnLABTTKsZ3usakC9R6LGmyCqLzdwufP5t8xCnhxaFUeLatIQPmCUSl7L5gp8i3jiZnFMXVpu/Ll9Pha9FwmSXFBNc+ffXSvweao6q4LLIKZTRFEEH3U9P1IPUbY2dpoFvI/my9Tg5Dp2aiQfKwfIg8j6kHyUny5wmbMSyRwIrEASbmjv92bbpWy46eHJ/p6e5eZ400Y+d2tfyb6fnJde+HnLb5OKUzafFlcEhTYVVFKLoXuWP944sk2uDPL2r9Stl4woVR/itxQJlfs4NNPYbfcRqCzf7RAX3Gv0xBkS9myx4KSJmp1LmvxEdBnFjVajXLxKi1VKAWUV2q+mKVO0313XpeEvYGuY4bGvPbks3wta+IJp2qKTVX7I010/erGrgQw34Lbir43NZp2Nn3LYzbgzT0GA8eWg1Xs5B2GwF45+UPb93yXKiPs+9T/w+jibNSJIisZIgVJHTw23H5iS/7uOhwp/suZ6qtmN3DlZsxw2GPieX0Ron+rTsKFFm1wKTfchSR/fOKX6oc8YYA5Fwv3FQQAalYsfPFbUTwvl6PMNLmg0kTSMVQwto2jLR63AtZWY2fOGAUJQBBv6RwzhkZwWMyBqvffpe4A6jxrrapvedWyhOMcF4rHO3gzZmbLaRpKvkxITtdiSBFAG4oE3sb7YzPwHF0/6Ubb8S76FBK7qVrx8v56U/eR58+0+eiiT/AOyUsR7EYhj4NK3+Iib5MLj/APorJkHiobKQRpOgMOWZGaVWjivSHhk8P796aSdSbK69K7Elbqr3D8ZxyXRPDnFtU43p3F7AANb0B5nxpV8jIZFHrcfTr/atOY5wzJJjigVK/Gz0oHYjSpJ7+UEHberBPe/ZzatNfZUTxPHEYkv06+5V6PjboZX+8jlY7vLKoSa9gGhcXp6KAI9VdDZs+byXZmPk/wA9QPQRur0+9rr47op4roA/9wJ9aXROD5NBGjmFEkeNS4A6FgCyi9wL2rHbUCwZ3lnLyb6Shu7Riv6VsPyxq9jXt0uFhbNcWnU00Vrpyfl78xmcfstK1H6gVY+uK7MHGYbawX5KZ2VM4UXFc+4zNWdg0ClPFIY69BFKsY/Ko1xRjIfxF19B9B9yupICzhjR3n639F3DHYXDVc58zmXjy2nMI8niMFjSMAyM+7Ax3+NQC1+3vR0k06SHDZSQ6tYLTRXJuJRlHXxpV0x7yBR5dXSNWO+qS/MUU0p0jzWDjz0kDIgWxC3O5eA6+XdfnyXpIcmSYh8tBjefienn3131zUryXKX4jljMlRNrEKN1EiqZFdxdXoV6U9DR61VjhbImSFo3dXPp5D7qvxd8z42uOzSeXXzP0H15dnx3F59MEX5Z5ryyRZzNxpXhpPIAOwGo+X6D5fyx6TCfqxwXeS5k4qQ0upfC/nXKR8PSJgqSxkq6RpbvXRyiDUzMtWQDZvHncgxwvIJAHia+a6UduaKCz8y81TTnwjHLlcqw80jAh5R3UFQfAUjqz01bADqOLkcUYWFuMQ53y8a6+Feqtx4xJ9vYfnuUTmOLzeJHlzmctoj83hFdWgIrBAWiVaF6aXwyQQDvWI4ZZM+B0cgLRX8qq+W1WfXdTdl2UgLNz3c14ynNDvIYvBUsLrQ7uGA6kBYSwHsyg45b+Cb+w/V5AfVwXRfJLEwPlZpB7/6Cgecs4GcK0RWWlYMU0UnnFbnW1tfzBQKFC+tzHxJMZtP2G+1369w9LJ6q7wjXNN2jD7I5+POh3n15dF6+GvFVg4igfZZY2ivagzshS/Ysun6sMdXDNWO9afqeiY66X8aXdMX15RVbjHxAyWWmeGWRhIlBgFJAsBuo+uMagOq3ET3Cw0+5Uv4hZjMrn5h9kfMZd4EFBW/Arv4iyKCEdWZx9K6XeIZWFzgp4msERcXb3y/PzyVZ+IWX1ZiFyukS5aJlBDAbLRAsA2u1g77i6vFOyB5ErucKa2RroyRexo9fLxH1Up8LcoVbOSRi5Uy9INvmfUR126oMaOdqAvvTi0XZOa0dx/PgtGSVmBl1F2ZjIT01atzQ7bHYfTHPc/XIQ4V08lQDdLdlu8IzTpLFmI/EVEBdpdACBGRlstLpQ7spC6rPbFrDZJFISR4KGdzXtVv4lxuDN5eJjK0WaiJZHEEzITupsBN4pF7XYsd1xcyZcWaMxSuG/jyXIOXCx38wo/J815hlYeEyMpqyxKN6FAQrEH0YL/PHkp+F47HinhwPd9enz8lrNxaNgGnc+ey88J5vlyoVQ+t31O2XMMxALHU2h41kKiybBBs7jSNsd/FzZIxpLbjGwOpoPrem/wA5qxFJHP8A7Zs+RUrL8VK8v2dw1XTR5gfn/UE171jpsyg8WxpPkW/+y3dG5v8ALb3qMz/NmYzS1WaEbfggj8Kx6GaZlNd7UKffHNyOJS7hpY3zdqPuaD9VYZiSHfSfl81m5dyQcJHCiqzbVqsKFHU0TQrp3NrZs3j12GWY2KHW4338zfh08uncvIZMMmXmGPYV3dPlf3U/Hy6SEIzcDeJfh1GQHoEkA+KewJsX9NsZ/wCJO/5VP/wJlfzPuUbw+AjOxxuHDKxum2RkBaxt3Hr1Vu3QsubXGHNuj5UscOxhFM5jwNTfE39iFfLxzV3kvBEvBFyPmWAxZiQ6Sxgza5gKOrjxBmaX1tSVHuKxwZCMfiGp3J312+a9FE39zw7Q3m36b/JdFz3OUOknLFJaUM0hbTDCpGrVLJ0vTvoFtuL0g6h2nyBnPmuAxhcoXh3BsxnWMrySxowozldMsinfTBGb+zwdNyC7VZ7OdBGX7ye5b6wzZnvURzvwDKZH7GI78VpWBLtZ0CKQkhflTz6BagfN74p58DG47tA328zv16ldHhs8kmUwONjfyG3QcgqdxrmB4ZIGy3mmjfxBS6gAFZDY/ZOrST77HFTgsAbLrkNDlzpdHjsv+gGN3JN+isWW+Oahaly7B+4VlI/iVP8ADHp/2xP8XA+q8pr7wVrz/GaadjHBEsZI2diXo+6IP46q9cRyQuYLJCy1wKqB4KGU+KxaQszGQWCxYliSOhNnGWzvbs07dywWNPMKR5fzQysDxyQmTSxbVrKq1+gXUegH4epI3xxuIYUuXP2geGjbpf571dx5mRR6dNq08G4ZNNC00GUy+VEiENMZFdqo3oEa+ev3mXftiq3g8jnDtpS5oOw/DspTmNAOhlFc+XMEoAoCgqPKuw6dNuw/89ySTPNKZH78l7PhvD48aAFgtxF3+dFc/hZIqGTMaA8jgwwoxobaXmZjRpFuJbAO7V9J4iIGF7l5/jOT+8mZHHyAs+BPf5Ck544BnMxJ9ouKQhQuiBPDYKCWFBy2sgk/iB32HbELspkp3Fef9Uq+P2+ID2TjvzqvqCufqtyaLdizKCUH3kYQk7oPMGDew/LEjPZpxFVflv3FJp/3Mlyuu6Gw6CzyHiuocT51zTwoHK5S0HiMCGlkYDzCIdEBokUGav2TjWTiGo6IBqPf0CpswyN5DXh1K5xGNt9ybJJNkkmySTuSSSbOIHvLnEr6BiY7YIGxjoP8/FfojivFVgHmRyD3UAj6Ek7Y7S+YrlvFYYiHCxsHLlYNbExqJG2XzK6oq3p0adLBV2O1cfJGVFP2rT/p8zt8K2uz7rV6F0TmaSPa6f56Lb4Dw6SFn1wjw5YzHOiKELAjZlqZl2thQ0bOT1ABpu4rC470PEX8RQ+qtugkcN3E10P0Nles5wrJREDwcxmGckqsj6VUCtQY2CUJIsaX6gVQoWcR8eQSIiNqvb3HdVprjHt2q1kuK58yLlpjJ4QDCtR0lPdwPMoB0gWCbAbYACbNHZRl/I/n4Vz+ITNZjamPIPdzJPh0A+KsXDclrkhy8WlDI2haGygK0jHSPRVYgdzWOLiQOypqefE968zjQnIlpx810LL8mwRlRojdPDcSNMuuQsdGllLeVQAGsBQNxQGPUx48UYprQF6FkEbBTWhc25qyf2SZIcm7zMhhR21gvZ6o7baiQAasUZV9hjmTYcRn7PanAmugPeO7+ioYD+3yxoNAiyOi3YeGZqaUyPl3UBNCA2TubayQALpNgT8uLPDsH9owgmyV1svJE5FCgFlPJsqLqVJUA/DHM38EV6/hiy/Fhf8AyYPcFC2eVv8AFx96+8pStDIkcTxrIutQsoem1vYBKKaFaSNhZUi/KQekCwY7WVsL68j8ea4wjkObJJdEgVY2IocuXIhXGHh+fSjeSVVsqNJIi2IPh1GtbE9SepxETF0B94+ytNGT1Lfcfuq9wbM6s+uqQSHWzFtJUm42U9T6kAWF+VgB5cTvkHYaarfb7qnFju/eGTVdDc8hfQDyHifFXpnAFkgAdSemKS6yoac1S5ZZHkZczGuaaIoColXVIRFoYUrqUaPZqIs+Y9MRdpT9JCl7O2agrBlOcMpImpZTdkeGUbxCVJVgsYGpyCCPICNsb6hztR6T3Ki8wvPM8skwqXQVjy8AuQx2xiaZgbQbsaDW1kLpNjHMy5IS4Okqhyv8391DqujimWNpa0kXzrp9vmei+cJSRYNUj+EmWYtHHPAPD0iiGdVChmDAlSCa2NFt8c//AIo+OZgY0P1c6O9+HPw6KXIx2OvQSGjvUqefs8Y9Ry8QOm/64itr3Hg2CPQE/XHpQuQq3PwnNZmQT5rMZdGdRpVNUjKh82lEoUfU21n1AAx5rK4q2QkNY4geTRfibP0XZxdWOLaBqPXmfQbfVTMHCsvFHoRJUrznNOQjhhsDbUfbTp0VYqjR5JnnkkskHpoG4r029b1Wty0k6nX5n8+HJY+F8YMsSag7yFFLqIXYgkCxsm2+2+LMvC8gSkRsNXtv06HmpWZOPoBc4WqvxLg8sLZbWpjJh0mwRRWj8ti+pG9jbHsQKFLz5N7rb4ZkXmfw002E1W7omrcClBItjd7bDvVi8rC3JuXc0rKpgfU10FKMdhZJCMaX940LIHUgEik+QuLR5XLznRI8rzlEUNIyysKUC2tEa7Un9lATenEDsmJrywuFgXXgpGxPcAQNiqLxfhj5aUxOoXbVHpJKlT2UkAnR8p2B2BoWMc2Qh/8AqN5fJe74RlgxCB59po946EeXI/2rH8PeMxRmSGTWHslDVroNvpBHRi5kO/XbfYAa5JcYmvJ2H59lxcyNkWa9gG7t/f8A3at54i8m0KH+0f8A1WOb2jnfxCxVc1VedjLl1Vw66pNWtgtm1AK0Tt0vqOwxYggD95N+XkonuIcA3a/eqjPmSdzZPQncsboUO+5A2HU/lV0Oc4CNo2XpW4eLhl2Q73noO4flkq58P+FuYkjR5MwkLMLMfh6il9AW1jzV122NizVm63EYB7XNecm/UeQXkxABvSxv67rrZF7HFteeUZm+XsvJeqJd+tbD9Bt/DBFF/wChEA/q3njH7KSMq/7K0MQPxYHm3MafQfZbiV45OPvXheSIw2rxZC1Vqe2NGtgWYkDYbD0GN44o4xTGgeQA+Sw57nfyNqA5u5YaHw5o3LlQxOoUqBUdix33Y7KB617kRZcHbR6fzy9TSq5MPas0/nl6mltcucLWaMNAzrm8vI1sgjLEPbI5VyoYaWdbsD5xRratgsbJCx42IsfHcH4eKgxGh8THDYi/8FbfGOHZto3OYzWZlRUZjGuWCBqBNNok0sP7WoYsyQveKLyB4bfdTvie8U5+3gK+6qmSyZHhRqbdpY9NADzB1e1VQKC0W+gJOPO4bnS5TS0cvl4riY2p+Q0tH+PFdgJx6tejTBFG5vgWXkNvChO++4O/XcEdcZDiOS1cxrhTha1W5Typ/wDZt/8AUk/8eN+1d3qPsI+o+de7kt3I8Ggh3jiRSO/U/qe+NCSTZUoAAoKA+JXLs+dy8aZd1VklDsrGg4AIrcEWCbGoVY7YwsrnGZ+H3EJPKISpBFSO2XAXfqpjtr/2cEV34RwrPQwfZEUK/iSMc1YMYV3aS0U+YyeaqZaBs+aqNZ2PqfqPJWBPTKHNbeX5BQbmeVWO7NG7qzH1dtXnPuwON5MaGQU9oPoomyPabBKlIOU4RXiNNNRBAlexY3BoACwdwT0xHDhY8LtUbACtnzyPFOK3ZeBZdl0+EoHqNj+vXFpRKJy/JoQKozmb0KAFX7jYDYDV4Go7d7v3xzzwrEc4uLNz4n7qyMuYCgVu5flTLK2oo0jDo0sjvX9kM1L+QGLUOPFCKjaB5BQvkc/+RtTEUaqKUBR6AUP4YmWiheauXFzir5tEiWUarG+1MO4+hGCLnvEOT84howiRO+jSwP6sG/3MEWDLco5liFTKab/E+lFH9q/NX9lSfbBFuS5T7HnMnEzgqkzRM1AeIZIS8JrsFZ5I1HsOuOJNFpnlHeA4eG9O99AlXsd/8fOvst7mzhjzyrERqjlhdUJWxBMoLJJqAtbFqfoPz0hfpbY6EX4juV2QO1AtO/TwPeqpy/yzmIM3G2ZZab5YkuSSbSGFKsY+UarZjQFC6xcf2czCyIE/IKGWeZ0olyHCwK8Tz7vNdCXiD3oTJZ0kdAICo/2mIUfriuMCXwWxzY/Fc4514tLmZjG6GBYWZNBovqsBixFrW21WCDd743DRB7J3K62BgHLaJy6h0rnYPW9vT4re+FcaHiKiUCRvCZoywH3bLpNgDa9Orc2R2rFrEIN0KUH6gZIwM1SF3PbYAd2w9edrt2Lq8yvOCJgiYImCKO4twlJ9OpnGnpR239iMEVa/0B0NcOZdKFKNNab3pWVgyj2Brbpis/EYXa2ktJ50avz6fBV3YzC7ULB8DV+a9ycm5hxT8QzBHoHkI/MNIQR9Rjfsj1efgPkAVv2Z6uPwHyAWxw7kWGIgl5HYCr2G22w66RsNloY2jiZGKYKWzI2MFNFK14kW6YImCJgiYImCJgiYImCJgiYImCJgiYImCJgiYIubfEmGNszEJUOiTw0Z9x5g7CMg9tKySeb10jFDPZIG9rHzaHe7n8wPep4C3VpdyNKEn5i4jB4iKkeYWNiiyEHX5e7qpGo+6jfFeDHZkRNlG19PtaufuCx5Y48utfOlk5b5tdpn8KKUZtkqRmWLxSLsLCJWRUjXckaWJsE2d8S5U37SIaKA7zdf/kH6Kvo7WT2zfl/dKyAZqb+tOaW+urNaD+mWOn9McCTjco5Sj0Z/7UrTcaPqw+/7Koc+cr+ChzMJegfvgzu5IO2vU5JsbAi+m/beXh3EzlP7Obdx5GgPTb4LoY8xxa0EhnUXy8futn4M8NL5mTMGwqRlUsfMXIsg+gAr31H0OPSQRlosqjxXLZM4NYbAXYsWFyEwRMETBEwRMETBEwRMETBEwRMETBEwRMETBEwRMETBEwRMETBEwRMETBEwRYszl1kRkkVXRhTKwBBB7EHYjBFpw8CyyrpWCML7KO+/XrjAAAoITawZnljKuKaIEfVv4b7HAgEUUWrJyoAAIs1m4gO2tJP4zo7fxxz5OE4ch1OjHpY+VKZuRKNgViPJqtXjZrNzAEHSzRqtjcWsUa6vo1jbEkHDsWB2qNgB9/zWHzSPFEqeyGRSFdKCr6nqT9Ti6ols4ImCJgiYImCJgiYImCJgiYImCJgiYImCJgiYImCJgiYImCJgiYImCJgiYImCJgiYImCJgiYImCJgiYImCJgiYImCJgiYImCJgiYImCJgiYImCJgiYImCJgiYImCJgiYImCJgiYImCJgiYImCJgiYImCJgiYImCJgiYImCJgiYImCJgiYImCJgiYImCJgiYImCJgiYImCJgiYImCJgiYImCJgiYImCJgiYIv/2Q==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7975" y="-2408238"/>
            <a:ext cx="6667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611044" y="2929966"/>
            <a:ext cx="3464846" cy="106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MOSHI</a:t>
            </a:r>
          </a:p>
          <a:p>
            <a:pPr algn="ctr"/>
            <a:r>
              <a:rPr lang="fr-CA" sz="32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MONSTERS</a:t>
            </a:r>
            <a:r>
              <a:rPr lang="fr-CA" sz="3200" b="1" baseline="30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MC</a:t>
            </a:r>
          </a:p>
        </p:txBody>
      </p:sp>
      <p:sp>
        <p:nvSpPr>
          <p:cNvPr id="15" name="TextBox 14"/>
          <p:cNvSpPr txBox="1"/>
          <p:nvPr>
            <p:custDataLst>
              <p:tags r:id="rId9"/>
            </p:custDataLst>
          </p:nvPr>
        </p:nvSpPr>
        <p:spPr>
          <a:xfrm>
            <a:off x="340783" y="4787931"/>
            <a:ext cx="373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7030A0"/>
                </a:solidFill>
                <a:latin typeface="Berlin Sans FB Demi" panose="020E0802020502020306" pitchFamily="34" charset="0"/>
              </a:rPr>
              <a:t>CLUB PENGUIN</a:t>
            </a:r>
            <a:r>
              <a:rPr lang="fr-CA" sz="3200" baseline="30000" dirty="0">
                <a:solidFill>
                  <a:srgbClr val="7030A0"/>
                </a:solidFill>
                <a:latin typeface="Berlin Sans FB Demi" panose="020E0802020502020306" pitchFamily="34" charset="0"/>
              </a:rPr>
              <a:t>MD</a:t>
            </a:r>
          </a:p>
        </p:txBody>
      </p: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2892035" y="3844427"/>
            <a:ext cx="356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GEOMETRY DASH</a:t>
            </a:r>
            <a:r>
              <a:rPr lang="fr-CA" sz="3200" baseline="30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MC</a:t>
            </a: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3333541" y="5293354"/>
            <a:ext cx="322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POPTROPICA</a:t>
            </a:r>
            <a:r>
              <a:rPr lang="fr-CA" sz="3200" b="1" baseline="30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MD</a:t>
            </a:r>
          </a:p>
        </p:txBody>
      </p: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5622387" y="3141691"/>
            <a:ext cx="2391450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FRIV</a:t>
            </a:r>
            <a:r>
              <a:rPr lang="fr-CA" sz="3200" b="1" baseline="3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MC</a:t>
            </a:r>
          </a:p>
        </p:txBody>
      </p:sp>
      <p:sp>
        <p:nvSpPr>
          <p:cNvPr id="19" name="TextBox 18"/>
          <p:cNvSpPr txBox="1"/>
          <p:nvPr>
            <p:custDataLst>
              <p:tags r:id="rId13"/>
            </p:custDataLst>
          </p:nvPr>
        </p:nvSpPr>
        <p:spPr>
          <a:xfrm>
            <a:off x="5230613" y="4509782"/>
            <a:ext cx="3565619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latin typeface="Berlin Sans FB Demi" panose="020E0802020502020306" pitchFamily="34" charset="0"/>
              </a:rPr>
              <a:t>MINECRAFT</a:t>
            </a:r>
            <a:r>
              <a:rPr lang="fr-CA" sz="3200" baseline="30000" dirty="0">
                <a:latin typeface="Berlin Sans FB Demi" panose="020E0802020502020306" pitchFamily="34" charset="0"/>
              </a:rPr>
              <a:t>MD</a:t>
            </a:r>
          </a:p>
        </p:txBody>
      </p:sp>
    </p:spTree>
    <p:extLst>
      <p:ext uri="{BB962C8B-B14F-4D97-AF65-F5344CB8AC3E}">
        <p14:creationId xmlns:p14="http://schemas.microsoft.com/office/powerpoint/2010/main" val="36373569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73713" y="3982070"/>
            <a:ext cx="7923618" cy="228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8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28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Voici Zoé et Julie. Elles aiment jouer à des jeux en ligne. Voyons si vous pouvez les aider à être prudentes. </a:t>
            </a:r>
          </a:p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6925" y="1789469"/>
            <a:ext cx="3305175" cy="22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lly2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74" y="1230977"/>
            <a:ext cx="1421197" cy="3115845"/>
          </a:xfrm>
          <a:prstGeom prst="rect">
            <a:avLst/>
          </a:prstGeom>
        </p:spPr>
      </p:pic>
      <p:pic>
        <p:nvPicPr>
          <p:cNvPr id="8" name="Picture 7" descr="zoe2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871" y="542213"/>
            <a:ext cx="1693646" cy="389212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977667" y="101600"/>
            <a:ext cx="6915707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Voici Zoé et Julie</a:t>
            </a:r>
          </a:p>
        </p:txBody>
      </p:sp>
    </p:spTree>
    <p:extLst>
      <p:ext uri="{BB962C8B-B14F-4D97-AF65-F5344CB8AC3E}">
        <p14:creationId xmlns:p14="http://schemas.microsoft.com/office/powerpoint/2010/main" val="109748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40855" y="1257300"/>
            <a:ext cx="8188135" cy="173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Levez la main si vous trouvez que les situations suivantes sont bizarres. </a:t>
            </a:r>
          </a:p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Picture 6" descr="thatsweir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386" y="2660270"/>
            <a:ext cx="4927028" cy="2523055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2004073" y="5297625"/>
            <a:ext cx="5059655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C’est BIZARRE!!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11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03828" y="1308100"/>
            <a:ext cx="835224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Sur Internet, quelqu’un demande à Zoé de se montrer devant sa webcam en pyjama. Est-ce que c’est bizarre? </a:t>
            </a: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fr-CA" sz="48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48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11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thatsweir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396" y="4153100"/>
            <a:ext cx="3466104" cy="181066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546" y="13993"/>
            <a:ext cx="3358042" cy="8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525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771009" y="1060838"/>
            <a:ext cx="7389624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Oui, c’est BIZARRE!!</a:t>
            </a:r>
          </a:p>
          <a:p>
            <a:pPr algn="ctr"/>
            <a:endParaRPr lang="fr-CA" sz="1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32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C’est bizarre que quelqu’un sur Internet demande à Zoé de se montrer devant sa webcam sans que ses parents le sachent. </a:t>
            </a:r>
          </a:p>
          <a:p>
            <a:pPr algn="ctr"/>
            <a:endParaRPr lang="fr-CA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Voici ce que Zoé devrait faire :</a:t>
            </a:r>
          </a:p>
          <a:p>
            <a:pPr algn="ctr"/>
            <a:endParaRPr lang="fr-CA" sz="1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32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Zoé doit s’éloigner de l’ordinateur et le dire à ses parents. </a:t>
            </a:r>
          </a:p>
          <a:p>
            <a:pPr algn="ctr"/>
            <a:endParaRPr lang="fr-CA" sz="40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40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endParaRPr lang="fr-CA" sz="40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546" y="13993"/>
            <a:ext cx="3358042" cy="8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12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40366" y="1219200"/>
            <a:ext cx="82759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c’est personnel, </a:t>
            </a:r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c’est NON! </a:t>
            </a:r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L’enfant prudent demande à ses parents</a:t>
            </a: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592" y="3212385"/>
            <a:ext cx="3353515" cy="3179899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865981" y="100361"/>
            <a:ext cx="7635060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Rockwell" panose="02060603020205020403" pitchFamily="18" charset="0"/>
              </a:rPr>
              <a:t>Disons-le ensemble!</a:t>
            </a:r>
          </a:p>
        </p:txBody>
      </p:sp>
    </p:spTree>
    <p:extLst>
      <p:ext uri="{BB962C8B-B14F-4D97-AF65-F5344CB8AC3E}">
        <p14:creationId xmlns:p14="http://schemas.microsoft.com/office/powerpoint/2010/main" val="329440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03828" y="1308100"/>
            <a:ext cx="835224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Sur Internet, Julie voit apparaître une fenêtre montrant une personne presque nue. Est-ce que c’est bizarre? </a:t>
            </a: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fr-CA" sz="48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48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11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thatsweir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402" y="4056281"/>
            <a:ext cx="3466104" cy="181066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546" y="13993"/>
            <a:ext cx="3358042" cy="8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91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95549" y="1219200"/>
            <a:ext cx="77903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Oui, c’est BIZARRE!!</a:t>
            </a:r>
          </a:p>
          <a:p>
            <a:pPr algn="ctr"/>
            <a:endParaRPr lang="fr-CA" sz="1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32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C’est bizarre qu’une personne soit presque nue sur Internet. </a:t>
            </a:r>
          </a:p>
          <a:p>
            <a:pPr algn="ctr"/>
            <a:endParaRPr lang="fr-CA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1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Voici ce que Julie doit faire :</a:t>
            </a:r>
          </a:p>
          <a:p>
            <a:pPr algn="ctr"/>
            <a:endParaRPr lang="fr-CA" sz="1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3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Julie doit s’éloigner de l’ordinateur et dire ce qu’elle a vu à ses parents. </a:t>
            </a:r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546" y="13993"/>
            <a:ext cx="3358042" cy="8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94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CoverP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84319"/>
            <a:ext cx="2971800" cy="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408791" y="6296891"/>
            <a:ext cx="8326418" cy="415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050" dirty="0">
                <a:solidFill>
                  <a:schemeClr val="tx1"/>
                </a:solidFill>
              </a:rPr>
              <a:t>© 2014-2016, Centre canadien de protection de l’enfance, sauf pour les logos et les vidéos de tiers, qui appartiennent à leurs propriétaires respectifs.  Tous droits réservés.  Reproduction et distribution (y compris sur Internet) interdites sans permission. Modifications de toute nature interdites.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958" y="124239"/>
            <a:ext cx="642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Sécurité en ligne et limites personnelles (3</a:t>
            </a:r>
            <a:r>
              <a:rPr lang="fr-FR" sz="3200" b="1" baseline="30000" dirty="0">
                <a:solidFill>
                  <a:srgbClr val="002060"/>
                </a:solidFill>
                <a:latin typeface="Berlin Sans FB" panose="020E0602020502020306" pitchFamily="34" charset="0"/>
              </a:rPr>
              <a:t>e</a:t>
            </a:r>
            <a:r>
              <a:rPr lang="fr-FR" sz="32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/4</a:t>
            </a:r>
            <a:r>
              <a:rPr lang="fr-FR" sz="3200" b="1" baseline="30000" dirty="0">
                <a:solidFill>
                  <a:srgbClr val="002060"/>
                </a:solidFill>
                <a:latin typeface="Berlin Sans FB" panose="020E0602020502020306" pitchFamily="34" charset="0"/>
              </a:rPr>
              <a:t>e</a:t>
            </a:r>
            <a:r>
              <a:rPr lang="fr-FR" sz="32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 année)</a:t>
            </a:r>
          </a:p>
        </p:txBody>
      </p:sp>
    </p:spTree>
    <p:extLst>
      <p:ext uri="{BB962C8B-B14F-4D97-AF65-F5344CB8AC3E}">
        <p14:creationId xmlns:p14="http://schemas.microsoft.com/office/powerpoint/2010/main" val="8768701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08463" y="1937924"/>
            <a:ext cx="8240991" cy="158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quelque chose vous met </a:t>
            </a:r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mal à l’aise </a:t>
            </a:r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sur Internet...</a:t>
            </a:r>
          </a:p>
          <a:p>
            <a:pPr algn="ctr"/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>
            <p:custDataLst>
              <p:tags r:id="rId3"/>
            </p:custDataLst>
          </p:nvPr>
        </p:nvSpPr>
        <p:spPr>
          <a:xfrm>
            <a:off x="717256" y="3538362"/>
            <a:ext cx="3854744" cy="115064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>
                <a:latin typeface="Berlin Sans FB Demi" panose="020E0802020502020306" pitchFamily="34" charset="0"/>
              </a:rPr>
              <a:t>Éloignez-vous de l’ordinateur</a:t>
            </a: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>
            <p:custDataLst>
              <p:tags r:id="rId4"/>
            </p:custDataLst>
          </p:nvPr>
        </p:nvSpPr>
        <p:spPr>
          <a:xfrm>
            <a:off x="4885075" y="3538362"/>
            <a:ext cx="3875497" cy="1156843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sz="3200" dirty="0">
                <a:latin typeface="Berlin Sans FB Demi" panose="020E0802020502020306" pitchFamily="34" charset="0"/>
              </a:rPr>
              <a:t>Dites-le à vos parents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865981" y="100361"/>
            <a:ext cx="7635060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Rockwell" panose="02060603020205020403" pitchFamily="18" charset="0"/>
              </a:rPr>
              <a:t>Disons-le ensemble!</a:t>
            </a:r>
          </a:p>
        </p:txBody>
      </p:sp>
      <p:pic>
        <p:nvPicPr>
          <p:cNvPr id="8" name="irc_ilrp_mut" descr="https://encrypted-tbn2.gstatic.com/images?q=tbn:ANd9GcR9uvJ-9HTODRAxisDazVe_XMXwkL0ZZOvNJ5lTEYFQHHJjKKxtrGRoyJU2"/>
          <p:cNvPicPr/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84400" y="4886960"/>
            <a:ext cx="8229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ilrp_mut" descr="https://encrypted-tbn2.gstatic.com/images?q=tbn:ANd9GcR9uvJ-9HTODRAxisDazVe_XMXwkL0ZZOvNJ5lTEYFQHHJjKKxtrGRoyJU2"/>
          <p:cNvPicPr/>
          <p:nvPr>
            <p:custDataLst>
              <p:tags r:id="rId7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5600" y="4922520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299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40349" y="1231901"/>
            <a:ext cx="831063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Pendant que Zoé joue en ligne, une personne inconnue commence à </a:t>
            </a:r>
            <a:r>
              <a:rPr lang="fr-CA" sz="3600" dirty="0" err="1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clavarder</a:t>
            </a:r>
            <a:r>
              <a:rPr lang="fr-CA" sz="36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 avec elle. Elle se met à lui poser des questions sur sa famille. Est-ce que c’est bizarre? </a:t>
            </a:r>
          </a:p>
          <a:p>
            <a:pPr algn="ctr"/>
            <a:endParaRPr lang="fr-CA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en-US" sz="1600" dirty="0"/>
          </a:p>
        </p:txBody>
      </p:sp>
      <p:pic>
        <p:nvPicPr>
          <p:cNvPr id="4" name="Picture 3" descr="thatsweir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948" y="4287570"/>
            <a:ext cx="3466104" cy="18106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010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40349" y="1231901"/>
            <a:ext cx="83106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C00000"/>
                </a:solidFill>
                <a:latin typeface="Berlin Sans FB Demi" panose="020E0802020502020306" pitchFamily="34" charset="0"/>
              </a:rPr>
              <a:t>Oui, c’est BIZARRE!!</a:t>
            </a:r>
          </a:p>
          <a:p>
            <a:pPr algn="ctr"/>
            <a:endParaRPr lang="fr-CA" sz="1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3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C’est bizarre qu’une personne qu’on ne connaît pas nous demande des renseignements personnels. Internet est un lieu public, et ces renseignements peuvent tomber entre de mauvaises mains. </a:t>
            </a:r>
          </a:p>
          <a:p>
            <a:pPr algn="ctr"/>
            <a:endParaRPr lang="fr-CA" sz="24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3600" dirty="0">
                <a:solidFill>
                  <a:srgbClr val="C00000"/>
                </a:solidFill>
                <a:latin typeface="Berlin Sans FB Demi" panose="020E0802020502020306" pitchFamily="34" charset="0"/>
              </a:rPr>
              <a:t>Voici ce que Zoé devrait faire :</a:t>
            </a:r>
          </a:p>
          <a:p>
            <a:pPr algn="ctr"/>
            <a:endParaRPr lang="fr-CA" sz="10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3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Zoé doit s’éloigner de l’ordinateur et le dire à ses parents.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40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40366" y="1219200"/>
            <a:ext cx="82759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c’est personnel, </a:t>
            </a:r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c’est NON! </a:t>
            </a:r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L’enfant prudent demande à ses parents</a:t>
            </a: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696" y="3223146"/>
            <a:ext cx="3353515" cy="3179899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865981" y="100361"/>
            <a:ext cx="7635060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Rockwell" panose="02060603020205020403" pitchFamily="18" charset="0"/>
              </a:rPr>
              <a:t>Disons-le ensemble!</a:t>
            </a:r>
          </a:p>
        </p:txBody>
      </p:sp>
    </p:spTree>
    <p:extLst>
      <p:ext uri="{BB962C8B-B14F-4D97-AF65-F5344CB8AC3E}">
        <p14:creationId xmlns:p14="http://schemas.microsoft.com/office/powerpoint/2010/main" val="2230782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57331" y="1341690"/>
            <a:ext cx="82936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Zoé </a:t>
            </a:r>
            <a:r>
              <a:rPr lang="fr-CA" sz="3600" dirty="0" err="1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clavarde</a:t>
            </a:r>
            <a:r>
              <a:rPr lang="fr-CA" sz="36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 avec sa cousine sur Internet. Sa cousine lui envoie sa photo et demande à Zoé de lui envoyer une photo d’elle en retour. Est-ce que c’est bizarre? </a:t>
            </a:r>
          </a:p>
          <a:p>
            <a:pPr algn="ctr"/>
            <a:endParaRPr lang="fr-CA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28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en-US" sz="1600" dirty="0"/>
          </a:p>
        </p:txBody>
      </p:sp>
      <p:pic>
        <p:nvPicPr>
          <p:cNvPr id="4" name="irc_mi" descr="http://www.clker.com/cliparts/9/1/4/0/11954322131712176739question_mark_naught101_02.svg.med.png"/>
          <p:cNvPicPr/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5475" y="4375779"/>
            <a:ext cx="173736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40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43572" y="1341691"/>
            <a:ext cx="495609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32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CA" sz="32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Zoé doit quand même demander la permission de ses parents ou gardiens avant d’envoyer des photos sur Internet.</a:t>
            </a:r>
            <a:endParaRPr lang="fr-CA" sz="36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C:\Users\jennifer\AppData\Local\Microsoft\Windows\Temporary Internet Files\Content.Outlook\6R28MABG\zoe (2).png"/>
          <p:cNvPicPr/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1570" y="2090101"/>
            <a:ext cx="4114800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631683" y="1382215"/>
            <a:ext cx="7880634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rgbClr val="7030A0"/>
                </a:solidFill>
                <a:latin typeface="Berlin Sans FB Demi" panose="020E0802020502020306" pitchFamily="34" charset="0"/>
              </a:rPr>
              <a:t>Non, ce n’est pas bizarre. Mais...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6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40366" y="1219200"/>
            <a:ext cx="82759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c’est personnel, </a:t>
            </a:r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c’est NON! </a:t>
            </a:r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L’enfant prudent demande à ses parents</a:t>
            </a: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endParaRPr lang="fr-CA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696" y="3190871"/>
            <a:ext cx="3353515" cy="3179899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865981" y="100361"/>
            <a:ext cx="7635060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Rockwell" panose="02060603020205020403" pitchFamily="18" charset="0"/>
              </a:rPr>
              <a:t>Disons-le ensemble!</a:t>
            </a:r>
          </a:p>
        </p:txBody>
      </p:sp>
    </p:spTree>
    <p:extLst>
      <p:ext uri="{BB962C8B-B14F-4D97-AF65-F5344CB8AC3E}">
        <p14:creationId xmlns:p14="http://schemas.microsoft.com/office/powerpoint/2010/main" val="251484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/>
          <p:nvPr>
            <p:custDataLst>
              <p:tags r:id="rId2"/>
            </p:custDataLst>
          </p:nvPr>
        </p:nvSpPr>
        <p:spPr>
          <a:xfrm>
            <a:off x="5334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4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Choses à retenir 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683664" y="2016807"/>
            <a:ext cx="6707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Gardez vos </a:t>
            </a:r>
            <a:r>
              <a:rPr lang="fr-CA" sz="2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renseignements personnels,</a:t>
            </a:r>
            <a:r>
              <a:rPr lang="fr-CA" sz="20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fr-CA" sz="2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y compris vos photos, en dehors d’Internet. Internet est un </a:t>
            </a:r>
            <a:r>
              <a:rPr lang="fr-CA" sz="2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lieu public.</a:t>
            </a:r>
            <a:endParaRPr lang="fr-CA" sz="2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CA" sz="2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285750" lvl="0" indent="-28575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Demandez d’abord </a:t>
            </a:r>
            <a:r>
              <a:rPr lang="fr-CA" sz="2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à vos parents ou gardiens avant de </a:t>
            </a:r>
            <a:r>
              <a:rPr lang="fr-CA" sz="2000" b="1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clavarder</a:t>
            </a:r>
            <a:r>
              <a:rPr lang="fr-CA" sz="2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 en direct </a:t>
            </a:r>
            <a:r>
              <a:rPr lang="fr-CA" sz="2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avec des gens.</a:t>
            </a:r>
          </a:p>
          <a:p>
            <a:pPr lvl="0"/>
            <a:endParaRPr lang="fr-CA" sz="2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Demandez d’abord </a:t>
            </a:r>
            <a:r>
              <a:rPr lang="fr-CA" sz="2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à vos parents ou gardiens avant de partager quelque chose sur Internet.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CA" sz="2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285750" lvl="0" indent="-28575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quelque chose vous met mal à l’aise sur Internet, </a:t>
            </a:r>
            <a:r>
              <a:rPr lang="fr-CA" sz="2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dites-le à vos parents ou gardiens.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799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3P_13693_Grade3-4_TextPage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63324" y="108912"/>
            <a:ext cx="861735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Complétons ensemble! Disons-le ensemble!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11250" y="1248937"/>
            <a:ext cx="41401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CA" sz="40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c’est personnel, </a:t>
            </a:r>
            <a:r>
              <a:rPr lang="fr-CA" sz="4800" dirty="0">
                <a:solidFill>
                  <a:srgbClr val="C00000"/>
                </a:solidFill>
                <a:latin typeface="Berlin Sans FB Demi" panose="020E0802020502020306" pitchFamily="34" charset="0"/>
              </a:rPr>
              <a:t>c’est NON!</a:t>
            </a:r>
          </a:p>
          <a:p>
            <a:pPr algn="ctr"/>
            <a:endParaRPr lang="en-US" sz="44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031" y="1849185"/>
            <a:ext cx="3736769" cy="3543312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611250" y="3362445"/>
            <a:ext cx="4589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L'enfant prudent prévient ses parents</a:t>
            </a:r>
          </a:p>
        </p:txBody>
      </p:sp>
    </p:spTree>
    <p:extLst>
      <p:ext uri="{BB962C8B-B14F-4D97-AF65-F5344CB8AC3E}">
        <p14:creationId xmlns:p14="http://schemas.microsoft.com/office/powerpoint/2010/main" val="69347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09962" y="1583474"/>
            <a:ext cx="8240991" cy="170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Si quelque chose vous met </a:t>
            </a:r>
            <a:r>
              <a:rPr lang="fr-CA" sz="4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mal à l’aise</a:t>
            </a:r>
            <a:r>
              <a:rPr lang="fr-CA" sz="44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fr-CA" sz="44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sur Internet...</a:t>
            </a:r>
          </a:p>
          <a:p>
            <a:pPr algn="ctr"/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>
            <p:custDataLst>
              <p:tags r:id="rId3"/>
            </p:custDataLst>
          </p:nvPr>
        </p:nvSpPr>
        <p:spPr>
          <a:xfrm>
            <a:off x="514078" y="3574484"/>
            <a:ext cx="3854744" cy="15055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>
                <a:latin typeface="Berlin Sans FB Demi" panose="020E0802020502020306" pitchFamily="34" charset="0"/>
              </a:rPr>
              <a:t> Éloignez-vous</a:t>
            </a:r>
          </a:p>
          <a:p>
            <a:pPr algn="ctr"/>
            <a:r>
              <a:rPr lang="fr-CA" sz="3200" dirty="0">
                <a:latin typeface="Berlin Sans FB Demi" panose="020E0802020502020306" pitchFamily="34" charset="0"/>
              </a:rPr>
              <a:t>de l’ordinateur</a:t>
            </a: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>
            <p:custDataLst>
              <p:tags r:id="rId4"/>
            </p:custDataLst>
          </p:nvPr>
        </p:nvSpPr>
        <p:spPr>
          <a:xfrm>
            <a:off x="4873925" y="3574485"/>
            <a:ext cx="3875497" cy="150551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sz="3200" dirty="0">
                <a:latin typeface="Berlin Sans FB Demi" panose="020E0802020502020306" pitchFamily="34" charset="0"/>
              </a:rPr>
              <a:t>Dites-le </a:t>
            </a:r>
          </a:p>
          <a:p>
            <a:pPr lvl="0" algn="ctr"/>
            <a:r>
              <a:rPr lang="fr-CA" sz="3200" dirty="0">
                <a:latin typeface="Berlin Sans FB Demi" panose="020E0802020502020306" pitchFamily="34" charset="0"/>
              </a:rPr>
              <a:t>à vos parents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263324" y="111512"/>
            <a:ext cx="861735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Complétons ensemble! Disons-le ensemble!</a:t>
            </a:r>
          </a:p>
        </p:txBody>
      </p:sp>
    </p:spTree>
    <p:extLst>
      <p:ext uri="{BB962C8B-B14F-4D97-AF65-F5344CB8AC3E}">
        <p14:creationId xmlns:p14="http://schemas.microsoft.com/office/powerpoint/2010/main" val="1743168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368" y="3040516"/>
            <a:ext cx="73634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CA" sz="40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 algn="ctr"/>
            <a:endParaRPr lang="fr-CA" sz="40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 algn="ctr"/>
            <a:r>
              <a:rPr lang="fr-CA" sz="4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Aujourd’hui, on va voir comment se protéger sur Internet.</a:t>
            </a:r>
          </a:p>
          <a:p>
            <a:endParaRPr lang="en-US" dirty="0"/>
          </a:p>
        </p:txBody>
      </p:sp>
      <p:pic>
        <p:nvPicPr>
          <p:cNvPr id="4" name="Picture 3" descr="zoemolly_comput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6" y="1381429"/>
            <a:ext cx="7247782" cy="27432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348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762000" y="1320800"/>
            <a:ext cx="45765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endParaRPr lang="fr-CA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fr-CA" sz="3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Cette bande dessinée raconte l’histoire de deux filles, Zoé et Julie, qui sont tombées en ligne sur des photos qui les ont mises mal à l’aise. </a:t>
            </a:r>
          </a:p>
          <a:p>
            <a:endParaRPr lang="fr-CA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lvl="0"/>
            <a:endParaRPr lang="fr-CA" sz="2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1260466" y="101600"/>
            <a:ext cx="6375419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Bande dessinée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2406" y="2400280"/>
            <a:ext cx="2614352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762000" y="1320800"/>
            <a:ext cx="7857411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Prise dans la toile (3</a:t>
            </a:r>
            <a:r>
              <a:rPr lang="fr-CA" sz="4000" baseline="30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e</a:t>
            </a:r>
            <a:r>
              <a:rPr lang="fr-CA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année)</a:t>
            </a:r>
          </a:p>
        </p:txBody>
      </p:sp>
    </p:spTree>
    <p:extLst>
      <p:ext uri="{BB962C8B-B14F-4D97-AF65-F5344CB8AC3E}">
        <p14:creationId xmlns:p14="http://schemas.microsoft.com/office/powerpoint/2010/main" val="424557787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672139" y="1729591"/>
            <a:ext cx="48435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endParaRPr lang="fr-CA" sz="28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endParaRPr lang="fr-CA" sz="12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fr-CA" sz="30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Dans cette bande dessinée, Zoé et Julie rencontrent une personne en ligne qui demande à Julie de lui envoyer une photo d’elle. 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	</a:t>
            </a:r>
            <a:endParaRPr lang="fr-CA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1260466" y="101600"/>
            <a:ext cx="6375419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Bande dessinée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72139" y="1320800"/>
            <a:ext cx="772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Si c’est personnel, c’est NON! L’enfant prudent demande à ses parents </a:t>
            </a:r>
            <a:br>
              <a:rPr lang="fr-CA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fr-CA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(4</a:t>
            </a:r>
            <a:r>
              <a:rPr lang="fr-CA" sz="3200" baseline="30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e</a:t>
            </a:r>
            <a:r>
              <a:rPr lang="fr-CA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année)</a:t>
            </a:r>
          </a:p>
        </p:txBody>
      </p:sp>
      <p:sp>
        <p:nvSpPr>
          <p:cNvPr id="4" name="AutoShape 2" descr="data:image/jpeg;base64,/9j/4AAQSkZJRgABAQAAAQABAAD/2wCEAAkGBxMTEhUUExMWFhUXGRQXGBYXGRwYHRwYHBwcGhkdFhcYHCggHB0lHhcYIjEhJikrLi4uFx8zODMsNygtLisBCgoKDg0OGxAQGywkHyQuLDQvLywvLCwsNCwvLywsLCwsLCwsLCwsLCwsLCwsLCwsLCwsLCwsLCwsLCwsLCwsLP/AABEIAREAuAMBIgACEQEDEQH/xAAbAAACAgMBAAAAAAAAAAAAAAAEBQMGAAECB//EAEcQAAIBAgQDBQQFCQcDBAMAAAECAwARBAUSITFBUQYTImFxMoGRoSNCUnKxBxQzYoKSorLBJENTY3PC0bPh8BUWJZM0g6P/xAAaAQABBQEAAAAAAAAAAAAAAAADAAECBAUG/8QANBEAAQQBAwIDBgUDBQAAAAAAAQACAxEhBBIxQVETImEycZGhscEFgdHh8BUjUhQzQ1Ni/9oADAMBAAIRAxEAPwBQsVSGPyoqGGjYsIWcokUkrAKTp0oo1DUBqJJ59KwbtdGATwlHdVkWHJNgCT0Av8hVuwnZXEN7SwxDz1St8WIX+GmknZqOONmlkkYBWJ8WheH2UsPlTWFAuYDV/DKoLwFSQQQRxBFj8KjZKyOUtMykhVjjw6uzHg5QWF+ZtYW56SaYHDqASWIH2mjdU97sot62t51ItINKYs3SWGKtd3T/ACnKmxGruUDIp0mR3Kqx5lFVbkX53qPOcreDwyIg8LOjx6gDpBZkbUzG9gSD5edLrXVIirB5HTqkoSpUWrLkOTd6XIcxxxWDMoGt2tqbxEEqouAALcL0Vi8vjOFOJgnlKrc2lYsrBTupR+tMeaKVgGif4VVAldGKiY4XJkulgrNa5G6XsCBxIsR8awpUDYNFIZQTR1EI96YNHURSkHJIfRUZWiCK4K09pIfTWGKiVSsZae0kEYq57uijHXSw1LcmQnd12IqK7ryqRcPTbkkB3e9ZTEwbcKylvTo+KI9KfdlpNOKcE2DQQt8Cyf7aXxLUeY4QOYzo1WsHJZgBGCXa4Ui9hq40NmTSjYoh3VXTAZkZZpEUDQlhqve5O+x8v60F20xIXD6Lgd66Rkk2spI1Ek8gLn3VH2BwgTCKwFu8Je3QNuPlU2cZZ+c4iNZI9UCKxa/AubW257X+NLDT3QNrGz10b8cfdU/sZh0lxQ1lCwaedlUhxqZtKaiNiVjAA6ajV9LrKJomQWXw263F6ruKjiwuY4fSAiPHIm2wuLW/E1Y5AkRlmZwAwBI9BTyu3OBU5gPLtvgV779Eq7JxqMDpvoCmRSw2tYkX+VBdqMdFLHGiPrIYKSATsylNzw50H2a7SQojx4hSiSNJJGSDZ0Ynh58dqkz3NopIkSFHVVeJtTLoXSrAnxPba16cMdvyEV0ZEzi4Hrnpkd1v8nTSkEki3dQmUcbyFAbjp4NF+pvT8QQYtF0NeNSdUYtpJ3BDL671SOzOfGBS66Ct+7ZWbSGCEqjo52vp0ggkeyCOlHYzt4iCyCKMk38P0zHrcRbAeZN+gNSkjc55pAdZ84NYHX6jlAdto9DyJhou70rCvhXT4CxaRrDiAVQEjhetYdPCt+NhUGbdrjPa4diDdWjiCEHqru9x8OdSYLMO81M8LRIAvMMWYmwCiwAZjy4DflTvY7aAiB4LhmzX8+KlKVwYjVowPZ2R0DO6xX30BFcgdCzg3PnYVvMezzohZW723FCqISP1WUCx9big16p/EbdWqiY65aKjV0sbKb7Aja1weGx4dCORBqSLDXYAnYne3SlkGlK0s7us7qmr4MiHvzHJ3ekPquh8Nr8NVbfCaUEjRyhDY67IRY8Ng9+dPRT0Uq7ipI4KPSNSSFN7Ert5G39K7/NvKmJpRtAx4fjU64fyo2CGiFSokptyUPhbVlM5MNW6W5Pa7hSos3sIJOWoCO/+oQn4E1VcH27sRrgBH6kgv8HC/jVywOYRYiNipGnSdayC2kWudatysOPDpRXQvjIJCEyVu4J2M4w2HREMqghQAo3Ow5Ab0ux/bRUHhiIH2pWEQ+DnUfcKqa5XK5IjklKHgMPH3S285G03/ioiXso0CGZ8OjKti4Z2kkK/WKnZVIG/A8KmGMHJS8MX7Of/AEftyh84ztsUQwjEzIG0KkblAxFrvK2m4G525gbihHjmdlTVh0Y2Fncztc8AAxZR03Hvq49nMow+IV5GXWgfTELnQEUBfCt7blb+80Z2owcceHAijRbyRgEeEKdQ0k2HAG16l4gadoClu8wjJPuGAqdgsgm8bNiX1Pa5Viu4FhstgNgBsBwovAdjopZWXwFkEZLS65WbUoJIu4A3vtY8KcZFlkhQmJlEZdtLyAsSL8UUEALyBN72qeASRY6FZFU3SVVkXw6h4SA69RY+W54VAyPs5UGtFHi6Pr69Uu7M5eHlngaQr3T6QsYWO62BuQoB59aWPhQ05Vgz920iG6PI1tWpPFa1gGtueVOsEvd5zIOUkYb1tTTJZtONxUVuOiW/qNP+2mLyD70eWhZrG0EcD7JDh4wyNJHDIypqu1kUXXiN2J5dK0k8byQhd7TwEg/rRyML/GnPZtLx4yPpLN/Fv/Wqhk+0qeuBb4a4j+FM1oNlI0H0B1+oV+7XY94MLJJHYMOBO/OpezGNafDRSPuzKCaF7cLfAz+lcdgG/sMPoR8DTUNl+v2QNjf9LurO77JdkeTiQSnvGUrJKLAIbDUx+spI3JPvqXMcH3KCbvO9iB+k8KghebKUA4cx0vzqfs0tmxv+q38opfCf/hpPuS/iaQJtGIJk5xYHxC7xL3yYn/LsD5DYfK1RZ9hpUwGrv9ShY7JoG24tv5VzPtkY/wBJa32iNsmXroi/EGnrIruisFOAH/YQi8J2YkW5RoRr8RvG25O54SdSeFCYuTunKTKA/wBVUv8ASA7L3YO+q+xF9r34UfnkjLg8NpYgl4BcHfci/wAanz5b43BjmO8Pyt/Wo3Zyq7Qbzxn5IV8HME1tBsBchJAx+BUXNagxMOm5JI2PhvwIBBtVhETd87GQd2VC930biW/pVAw2JIxgQey3f3HkJntTNbuB9EPdYv3fNOIZg4uL++t0Y0YHK1ZQlMFeP4DD2vdQQetWzKFZWRowAVGgq3svGfaRre8g8j5E0LgsOuoKSL9KhgaeOZiq+AEqzMyoo/aYgXFwdq3CbGUDYXccr0jsbOwVoGKnudOhgb6kIupJIG9tvUGrDIgYEHntVD/J/iPpimsMTEblbldpGK2YgX8LDhV3xE+koPtG3y2rLkoOKecHxL6mihcjy1cNF3a7AM5HoSTQvbLD95gpgPsEj3b01xrWjc9Fb8KX5fJ3+DU/bj4e6h2QUmE7hKe4STMpicrhkQ6dIhY222BFxty40b2iez4KX/NAJ8mUj8aAyHEQNhXweIYKY7o4JttyIJ4i1Q57niM+Hjw6tKkbqzFAW2AsBfhepVlW2sPiUB1d8CO6Jz2BlzTCyKpsVdSR/X51NmmKXC49JX2jmTutXRl3F/Lc1xjJ8XiHjaPC93obUGkcdCPZW/I0Pmhnimwz4uWNkLsCAtlW6niSd+FLmkmi9rXV7JFXlWDK1w+ubuXDFzqcA3sSLe7hXnWGJEtgLkK5AHE9xiWawHUpq99quP8A6zg4zK8F3lf/AA1J1ECy7gWFJMoyLFOySiLu3Aa7SNcAs7OxWNbX3fmeXCpxYu1ANc0XxlvtY4V2YRYqC19Uci8uhrMFhYsLBpHhjQE3J5cTcmq0MmjwqnvMe8dyWIUqq3O50ry9BQeJxMAsxaeZQb/SuI4z5/SEBh6XqAFmm5UBCCKDjt933NBG5P2hgCSswZGkdz7DbjcKSbcxahctzSAZeYJCdRVxpKtbe9r7U2ybtF3ryCRY4441TxBtQOoBhuQOAI+NZN2wwlysQaZhxEaEgerWsKW08UUajZph6HB+9IHF5lhTgDAGFxGBosRuBw4VvPMbhZMEIRIpsEGm9uBAoXG9vIkNjHCnlJKl/wB1NTfKlbflIw/2YT91Jm+fdCiN08p4aUMyMaQSao37Q5Vi7R42Fo8OiSowWWK9mGwB5/Cp8/x0KYnCylwRqZLgggahxPwFVB/ygYY8Y4v/AKJP+KGk7W4NuMUP/wBEo/21IaSfqwpNmgxbu/UdV6HichjlneZ3LKVUBQxFiL7gg87/ACqkZYv9tjtwCORz2Msh48+NAf8AuTCctC+hxMf4RmqvmGJ7zE3is6pGiXIO5Fy1tQBtdjuRva9WNPo5HuLXCkDUTsZFh+7IxjovZ5D5VuvGO9lB9lR7rVlG/ox/z+X7qj/Um9vmjO0blZQynwkAj+tN+y2KEjwlwGtiADffZ47filVGfFFgFa5I2HMkk2AtzJPACrhlXZubC4dppmVXL4ZxCN2VVfcueRs9rCnfHcZWpC7+6AOqvZl/+TREjAEUZ1EEC6udvD6rRvbSQphWkXjGyOPcbn5UtzXHx4fHRTyMFR4WUk8yCCoHnuaizjPfzuGSGDDzPrBGsrpUed24+6soDhT8NznxuAxQv7qTHdpziI2iw0EkhdSpb2VFx9puPuoLsz2liwuFWGYkyxs6d2o1HY7bCrRh8ZHh8OhnZYyqi9yBv/WqVi+08Wt/zLDa3YlmlYDnzPQeZsKmwFwpo/nqiRNbI1zAw7bu7+6PyHCpJiZ8RPh9Eb6WQygXB586OxnbPDRHRh1Mr8ljX+orzTPe0F/FPK+IO/0cJ+jX78nAD7ob1FV7EZriJRpFoYj/AHcV1uOWtr6n/aPuq7FoXSG3Ktq9Vp2HzHcew9n49V7X2a7RT4jE6ZQiqUYqqMGsQ1mDkbXHSrDmYg0gz6NK7+Ph8K8X7OZiMNBG6TRxlDOp1XZgGKMCsa3J+t5XpfmXaYyG6JJM/wBvEez6rCht8WPpUXaB5kIHCGZoC1spdtxw3n+e9eqz9s4RdcJCZiOJUaUH3nOwFVrMO1c8hs01v8rDAMfRpiNI/ZBpL2WhfGFRiJfCTpCCyqr2vp0gWGoC4NuII6V6RluRwQjwoL9TQZo2ad20jKdmoa8XE0D1OT+ipmByvFSnUiCEfbPie3nI92HusKUZt3MZNm71/wDFYlgf9MXu3qdul6sfb3PgLwIfCp+kt9ZuUe3IcWHoOoqoYPCNI2pt2PAdK0tFpTI3fJweAs3V6o7qBs913mWatJITBhwNRveY95bYAWjFkvYDiDW48jxWJFppXZfseyn7i2X5U6d4cOPF4n6Cl+M7USMLIAo8q0WwRt4CqyamaUU9yOwHYiNeIFOoOyUQ5CqGc0lvfWfjTDCdqJ0t4riioCvcXZyAfUFFpk0A/u1+FUaftrMeAAoP/wB14j7VMnpeivk0H+Gvwof/ANIhXhGo91VnKu2rXtKLjrVsw+OSVdSG4pJJVjMmiPK1ZTGasp0y827GSJHI2IddbpZIFNv0pFy2/wBlbb8rk0a2aiaSRbmSR4pgZCTpBC6wsKcl8PtHxHyFhVahkCx2HtSbseiG1kHS4AJ67dKbdnMPaVHbZQdyeSkENf3MayXuxS6GM+YO9V65BjcN+bQTT6No1ILW6chVezPtw7hlwcYVV9qV/CoHmSQB7689zDN0QiNQ2IdQFUyXWNbcAsY8T+8qPKoGwOIxBBxDsBtoiCGwHC6xRiyDztv1NU49K0ZcrD5YWOO23H1wPh1RmZZ4jMSzvi5RyBKxA/e9pv2QvrQsvfzqBIQkf+Eg0J70HE+ZufOrBlfZhgBphQecjnV6sqgjjyDe/o6i7NzFVBeEEWuRETq63Bk2v5UbxIxgEIMkssnt8duAqbgQsSm2zA7GjMVk8U0YkhZY5jsYj4Y3PVf8Nzvt7JPS96sc/ZeS20i8b2MS7j7JINwvmPEOtV/MstkisWQotx4gysq9CTs1r2F7bX3qUc1G2lCkja9tOCrKrvZgQQbMpG4I2II6imz4cAbC1SdoE1LFiCLOzNDJ5uigox8ytwTz0ip8NIHQda2Inh7QViTR+G4tQWV4vuZbE2WSykj6rA3Rx5qbGvTcX2i04QTC3eN9GBy77cN6hSrN6LXlWZx2BrvC4+RomLNdQzBR+uwGs/wj4nrVfV6Rs7mk9D8kTTzmIOHdEbyvxJA5niWJuSfMnen0rjDxX+u3DypZk6BQGbgN6X5xmBdybFidkQC5Y8goHE1aNNCAASbXF3kewDO530qCx+A4DzOw60cvZ/EEezGD9kyC/wDDcfOnDZVOkaxwp3a2BlklIRpH53RdTBV4Kpt8aijy+Rd2kVvJQf6msjUa9zT5KpbGm0DHDzk36JfDklrfnBkQnisQXYf6r3Xf7td5llmGVLwTTB+aYjQV/fjRSt+pBHpTCXFYgA2jLJbhsxt6DekGKnE7qlyAbliBqNhtpsSOe3HrQGaqd7txND5Ky7RQNbQFn5reFy5nse8hjB5u9z7ljViffaimyCT6k2Gfy7xkb3CRAv8AFU2JgKlfGZVt7WkqR5EEn5EijMN3LAK8Z+8p3+BqTvxGQHpSYfhkZb1VaniZGKOrI44qwsfUdR5i4PWjsozV4XBB25ineOy8d3pZjJh/quPbhJ+sgPLqnAjzqmZrhZIJDG5B2DKy7q6N7LofskfMEcq0dLqmzj1WVqtK6A9wvV0x6ugYMN61XleEzRlGm9bq5Sp2tQpc0/xcJWJbc73pRg49xV2y7ACaPRz4j1rEJXRnGVWMiy8SubmwABYDiwYkWvyUW3tuSaumXYBE2RABzsOPLequMvMM4RtgSwLXKlRYksGB4C197g2qxPmRhwyyyC7lYwEA9qRgLAAeZPDkDVWdrnEZwpsIbf1T9ZI4wDI6oD9ogX9OtNcA8cq6o2DC5Fx1HEHoaqGWZMir+cZhIO8a19T6FToosRc/qg29dzV1yuKJIwIQoQ+IaeB1b3vzvfjSa1oCC5xJS3tBixh0VilwW0klggUWJuzHYXtYXsLkbilrSRTo2k6lN1dTxFxuGHLY8eB5VYc2x8cSanJsTpsFLlieQRQSxtfYDgD0ql5tkttOKwBUMQGEan6OVDuQo4C/Thfod6RaCO3qkxxBVTzhCmHeM76J4gx8wHUH9oFP3qByW+u1NO076kdgpUTSYZyG2I+iY2I6horH0qDs9h+LVt6P/bWTrMyIHtAbf1qBl0rEvlqPqd67zrxShepUfEioMdLeRvLb4VaVbgIhsS7lUQFmZgqKOLMeA/78gKveVYaLAJZNMuKYfST9P1Yr+yg4bbtxNVLs6mjVNbxX7qLy2vKw891Xyu1WbAYVnZVG7MfnWH+I6pxd4bVtfh2jbs8R667h3VpZHCxru0jnSi/+dBSxJFmIXDRyz3/vHPcp+yti5HrpqbOn/O8SsK+LCQHSijhJINmduviuo9D1p/Fk/eSNhx+ij0rLpuO8kIDGO44RICuoD2mNjsLGsyFt1yepPRW3TPI7A8D7lVHF4FwraCkji/hhMjgEcjIAUvcW40Rk3Z4MoViPzhhqaORdLs3EmKVWIcj7IbgNxVlfFTYUkTxKIwSBpQoAt/Dol1FCbW8L92eNqJnwsOKi1Ibqdwy3Uhgeo3R1PvBtVgsAFcKLDu4Nn14Vcgw0sQO91vY7fzKaOw+FikIBGhjwYcL+Yo7CY13V+8t+cQFBI1rCaJ7hJCBtqBUq3mL8xW8XhgNLrwbl0NZU7Cx9FW45N47FApCYZCrDwnwsORU0nxeA7wyYX68euTDNzP1ni9HXcdGUHmateaJrijfnbSfdSLHApjsM44kwn5gUTSSlklhDnjEsZa5VPCQq5G9w3A7HjwrKKlRVlkVfZSWZF9FkZR8hWV2LTYBXFObRIWZbhdRp1lOYTGYxwGJEQqHllBYajwVVXcn8K12UVXIHOouzwF5YjbWk7uwJsSrBQG34gFSK51zi1pcOV1zgHHaV32kx/eyEsoWS00LKpuO9GqGynmC/DyNWafLi4QqELobrr1WDEaSQV3B3NjY2ofB5HD35n0nWzF/aJUO3tMqnYMbnfzNWiLDkKSFLEDZVtc+lyB8TQXSbyNqatgyqz2RzTC4aIYjEd7ip2JYyIhljiBNgkRNlB02LaRe53tsKcdmcRE0J7g6olkmVDa3h1llFjw0hwtuWm3KvOs27L52IoYYo2EMSKAkcsdi/FmIDb3Neg9iMqmhwiJOoWZmd3UEGxZiQLja9gL253qzNezoqkdbic38kTiMyWLFwFkaQ6J+7jQXZpfAotfYeFn3JAAJ61W8yw8MuNjCRz4N3LiSIFTHJYM5ZSpIR73vYC+okb70R2syvEY2JJcAwEqiWFgW7tk1FdYv9V1KWI6G4pf2O/J9j8JNFJJLFIgcO6CQ3B0sCQWWxPi34XpNvw6UXbd9pP+UYMuJVCAF7uNx5teRfkC3xrvIo7Q1YPyyZdZcLOOTSQt6MNaX96sP2qrXZqe8bL0rT0mIgFR1BuQlJZhfEr94n4KaBkXcnzNGX/tI/b/lNDsuqNh1JHx2/rVm0HsrHlUHhhW1tMakj9d/G/vu1vdT3MMQ2HwkkiG0spEEJ5gtu7DzVA1R4LC2kkvyYr8NqJzvBd7iMHDyjiZyP1pmte33YyP2jXLt80znnounf5YmxjrXwUvZHAph075xZYo2mPksYOn5/hVp7J4UrGC/tm7yf6khLv/ETSbtW4jwGJ8LESEJZNm7qId5KQTwAVW/8NPuzpPdAtxNrn02/5q3A3awE9VVe7e51dKCjxmMmPfMMOJMNGzRvY3kbSAZGSMjSyKSV031HS1uV6XlQRMSsuDJbBYklGUA2jkAJRkB4KQLW5XANtqKyXNYfzloJM1mhnabEaYVFkVjK2lWuhQk7GzG51DqK67NYIQYee6gSrNiEZluAbvqGlSToFmB0irMrAG2qullL5NhWsMurEORwEL6v2pU0fNW+FNAAY2Tmtm9xuPxBobIcP4JpNvpJAgP6kIt/1JJD7qmwKEyYpuSmCIe5DIfnL8qy9Q3c73BaQfk+p/ZSd1fDt5NcVWu0yESYeTlZP4Wq5xJeCT31W8+g7zDbcY2v7jVRvlcjNN4VTzSDRiZ16TzH95yw/mrKlzg6pBNynAN+kqKFkX1sofzDHoayuxgcHRghcfqGFkrg7ul+BkfDSaX5cDyK9R5Hn0onMEWeeI6VJ1xcr76r2/dVqHx81yGdwu+zMC3LcBBxFuI8+VMezMayssiRskaGS+ptWqTZbrsLKo2F97lqztdp/At4OF0EM3iEM6q9YI8KsuDkFqqmElBJAO6kAjpcXHuP9D0pnBOeArGjcWlWJW7k/eUUOZRekkOapICY3VwGKllNxqHEA8D6itjEmiul6FCbF2ReFKPjDNEBYRtFLINhI+oFV6N3YD3blrsDxAsCSVXYMSaIwWZrICUYMAzIbcmU2I/861ITXlDdDWEq/K2oOWOeYlwxX17wD8C1eddlojZzytVq/K7mXhw+FB3JM8g6AeGMe8lm/YpblOE7vDEniQTW3pb8Oysuf2qVPQf2lfV/5TUcHXo6/wAwvUmFN8SvmzfytQ8htHLblrt62NWTwUFevy4MCeXzdj8Teh8dOsWKmnKmRo1w8KRqQGkfuhJpBOwsJSxJ2A9aPxEt5VY/WSJviooTBZZ3uNxTcSGgA52UwRcBwFyDe3HSOlc/G0BzgVvOO7blJszyybG4iOdnbD4PDowCHeRlbeXvAvhGuwFrnYDma9Fhw9gNrCw2PEbcD50vzLCd2cO2hnhjctKqDU2w+jcqN3VW8RUb8D9WmgxySDUjalPPcfiAatkeXKrh1OIaqh2m/Jfh8bP+cCV4ZDpL6ACGI4N4uDcN/KnMvZ9YIZLPI5dg7tI17tzIAAC3sOA5U/gmFC51OO6b0pybbSZjSJQQMqt5LHbC4cdYkc/ekvIx+L1HgB4sWP8AOiPxgj/4onI21YPCN1w8H8gH9KGjNsROv24oJB5lS8bfAd38aoyDLkdhO1qPwBuJF6gmkSSBWIYeFgVb0pnBPocHlwPoaV53HpkYDhxHvqi8K7GMkKv47BmBmRlDxPYlTwYA3VlYbqy8mFiKyj1x4C6JF1p05j7p5VlTZqZGCgVJ8Ebzb22UgxuUrMAt9JBJVrX0k8bjmhsLjjtcU37Px92vcMumSIAMPPiWB5qxNweYNU/LczYGxO/41bcK5lCsm8qA6P114mFr9dyp5HyJrqfxPSvli8pyMrG0srWPtMMTP3EqzEHuyO7ltyS9w46lCdX3WfnTvFYXUjJqIDqy60O+lha6H0Oxpfh2WWMEeywBHl6jr5UNl+PGEIjmNsNeyyf4BJ2Uj/BPI/U9OHMMs46jhab8Z6JfFlgR9DXjlAFniJj7xBsGGnZrCwKkGx8iLmRx4leGIDf6kasfihX8KtWOylZRpdbjipB3Fx7SOu4PmKWS5PilNo+6lXk0jFGUfrKqEP7tP9atMcHYdyiNmiI8w/MLz7MMbjZ5zhTJc6ioSP6NSOOpyN9IBBNzblY7VfslwkOWYQtIxMcZZzsAXkawCIvmVAAovLskiwiyzSMLm7zzsLXtyA3so2AUXO3MmqT2rxjYoCU6lSNwqQm1lRxYSMOPeltjfgHAHAkniiMzqApo5VDUTANxyucpwcmNnkxM/F21EDcDkqrf6qgAfOrNmcH0TAdKVdicYqgoTbpVmxSXBrZaKwsYkk2vJcN4Z0PSRfgTpP41rHQ6e+B4eL8D/wB6MzSDRKfIg/A3/pU2ZYXXiO6A/Sui+5yASfIAk+6k40CnAvCvBxJJiB4rDAp9dCk/jRGSZ8kWbTQSWAmTChG5CVYr6WPLUrC3moHMUHAO9nNvrNYenAfK1UzPJBPiJ5R7LuStj9VbIhBH6qKQfSsCKSnOcVvvh3BrPRe9YgUrnveqF2f/AChzxqsOIibEWDaZFYCQ2F9LIRpdrA2Nxe1rE8Z1/KMs7ImHwj6nPtSyKFVbElj3YYkADht61bIDhYQIw5rtpCs2Z5sIInlYEhBewtc8gBqIFySABzuKHw+aJiYg8bXVrqQdmVhxVxyYfPiKq2LimxMwjL95ItnsBpjgU/XK3JL8l1Ek25AE0+w2DSFQqCwConqFva/nud/OhE4VrwyHLvs5NaDuTxgd4/2G+kj92liv7Fc5iwV4pb2Ckxv9ySw39HCH40BicX+bymYgmJhpnA3OgcHUc2Qkmw4qWHG1E5owtY2dGXiDcMjDYg9CDVeXHm6KOzJb8FmKaxI6VBjD3yCx+kQW+8KXRY427tzeRRsT/eRjg33hsGHXfgaGfFEG4NjVGSwaVuMWPVCTSHgeNZW8dKkniPhbmRwNbpBuEUu7pPneUB0/OMMNQG8iLxH6y/8AFR5BmhBsT0Nx8iPMUJl88+Bk1KLp9aM+yRzt0/CmWc4BCoxuF3iY+Neat9YEdeorvNxGHLlxzasshkWRZoWTu5idcTeEd/7TlGFwNYu1iLXD7ij3zOI2SZDFIRsslgGvxCtfS49CaTdnnE0ZhLFQ48LDijj2GH3W+IuOdHJDiAm6rKu6smwIYEhlZG8BsQRe49K5v8S07IpN3Q/z3Kf+slh4FtTDDyvlyx9yO+hk71xhCQGRUAaR8NIeXiF4zcbixG9NIvyiZcU1GSRWtfuzC5b0FgVPxtVSwYEbakwTK4DKpugADe0BaQhQedgKrEGEKrZrDSXU24eFiNieVhxoujZHOS09Agt1PiOO3Cu+aZm2M0SbrDYPHD0NyA0hHF9jsLheVzvSrGwfQysdlKFV2JLPsQFA3Om2o9AKaZbh9OFjJFj3abebXb8GobCu7vqVmUABE0m3hBuTt9pvEfd0rVa0NZtaicqsxjmp9CKd5Xm0gYBjcUzwvZZZx3on7t5GdihjDIPEQLWIIva58zSvHZZJh5THIAHWx23DKeDKeh/oaDu6IJZSDz+G8p861k0Jkm7w/wB3GD+2w0L8tZ91TYy7NwJY7BRxJ6CrHgsujwsAMzWBJdtO7SSW9mJT9UcAeHEnjVfVSEN2t5KPpmDdudwFoxmLDSSDZ2Bii++4sSPurqb3VXIst2AUbAAe4cKe4fPo5GdsQGQKAkMMaltK8WJc7am2BN/q/GGPtKgZg0LLDoOlUAaRnuPackKu19vmazDpJQNoHH1Wk3WMsuPJ+iRNlsjboCGBDKd9mU3U+4gVY+zHY2DEyHEQYuWOzPrw+hVkjL7lNZJ8G+zBdxax2qr55nkrsugCJEZXWNSTdlNwZG4tw4bD1rMHnE5l/OVk7uUEqO7GlQt76NBvqUk7g3J6ja1vT6WVg8yq6nWtJtthe0ZfkMMCd3CgVbkniSWPFnY3ZmPUkmk2ckXaOACSYWB5pHfnKRxa24jG524Deqhiu2eZYlCkYjRdleWId3ueIEjuQvmFDMLjhT/8lmNuk2EZkZ4GDAoSw0SXNmZgCWDBrnoRuaI+KlCOV/tZruhpMuaNbMxZjuWbiW5k22HoNtqVYZhCDG4Jw25GndoCdyVHFoidyv1eI22F4z2IVQs2zeKE2Lan4hF3b39B5mqhGSFrM/uNHfoo84wRUKdmQ2ZJF3B6MpHA0A05PEX8xQWSZtOXmZdHdE7wMCY7kXNjxVrW8S8zexo7FTRuhVTPAwbWi+MoWtYqZITcoeWoAg22O9BOjdeOETe9ostQcj32F6ypoZpGUHvZlBF9JKgjyJC6vnW6mNC7ujhshzQ+KeSZcJVII35Gk2V2wkzLKP7PNZJRyQ8FkA8uB8j5Vf8ADYLyoHtBketdQF+II/pXR77wuYu1UPzBsHiTEfYJ1IeVr8Pdce4r51esutrDfVntx5TKu4/bRQ3qj8zSLLsIcRAcNJ+mw4DRMeLQjZb+aE6D5EGneQQa42hc24WYblWBujC/NWANVNbCNRCWO5TJtJl6n6ov6VTEyTvMQ0bewJZGf/TAWQj36gv7Vei5XIZEOoASKSkij6rjjbyIIYeTClIwn9rlUD2liJPTVcH/AKK1kfh0boZDfZRLQDYSntAhTDE/Wa5Hqdh8yKiynAWAFthYfCmvaiPU0aAbalHwu3+0UXl2F2+NbgdhTtCZLh7Jp+yXX4Mf+1Q/lBgBfDm3i0SAnqAVIHxJ+NOssh8co/XP8q3rntRl5eEMNzESf2WsG+FgfdQHOUSvPI4WUllZlbhcHe3ltt7q0uALhnYliCoJYljY35tc04bDVJhIfDKP1VPwJqVC7UfRDYXK1MRsLtVfx2F0Egnhxq1YaXQD6VH2byxcRiryDUiAyMp4E7BQfK+/7NSLqTAWaSzKOzatGsskWtnuyq5IVU4KSosWZrX32AttRC5BECVGHgseN49X7usm1XfEKWJJ50HPFYUAm1swRxhoG0Wq9+YKoJUAWBUAAALf7IGw91VbsLCNcsiYxsPiD3iuLpZhrJ3WQcvKrPjZmjlcD60TMo/XiPeWHmU1/AUuyYJHj5omClGdZUBAI0yqG4HzJ+FCk4VpwEls7cfIpb2gmBvrxss7fZR/9sAB9xNVPGKRcBdAvw4sWPDYcz5716f2wKR2UAKBuQLDyGw86qfZnBB5Gxcn6KFrIPtzcgPJbg+pHQ0Jgs0rcQDIN/BPHr+aeZPkow8CRkXa2pz1c7t/x7q4xGEXoKcpMrXW93U2f9VrA29RfehcSovbnVlRjNCkjeGxrKKxEdZStH3Kw4bFYQ2tG0R/y5ZEH7urT8qYxPe+jGyAH6sscci/EBW+dU2XKsWnGFmHWMhx8Ab/ACob8/KGzgoejAofgwFHpcVau8GXzpIJUbDSkX2u8JIPHjrG9h8KmV5Ucs2DmAPExlJh7tLav4aqGHzgj6xpphe0LD63zpG0+4qxQ59h1xCuZDH3i93KJUeKxTeNiXAA2Lqet06CmWBnjkxUhRkcd1DYqQ31peYpFB2nJFm3HnvXXe4OU3fDxX+0FCn95bGhbM2ntPcbgbtRGGw1hSaGCH+7xGIi8hKXH7suofCiVGJHsYqKQdJorH96Jl/CpElS3I3LYrF/vv8AjTRU4g86QYXE4uO+rDxybk3hmF99/ZkVfx5UR/7jVf0sGJj8zCzj96LUKGbT2keMy/Q7LyB29OXyqCOIDXfmv9acYvNMLK90nj1EWKlgrbcPC1jz6UPLhifZBN+m/wCFTBwmpVmdfhVo7G5eY4pJGBBk06b8dC3sfeWY/Ci8oyEKdcqgnbSp3t5nlem0zUznWpsblK8WLUrwk4dmQcVAJHkSQD8QfhTLMWsCaDyRAkZlPGU6hfb6MCybee7ftVBaAfQocpD2jw7KBIouY2DgdQOI966l99U3G4lWmwrQapGVTCVUEs0aHVC4HE+BrE8jxr0PPccAoCJrkc6US9gepY8kUXJPTztVMy+IQYHFTxupllnMTSxi2lAVuI73KjxOw63BpOAOEbxae1zeUuzzEyYqdo5b4dEUNIzruF4DSp2LGx8hvfoWTYgxrEkaaCFAw0J3Mac8RMDzJuVU7sT0FVhMJI0ffA6DEyB4yoOlJSNDrf2j7Ny199XSrr2cypAblySxuzubsT1Y/Ae6mY3bwrW50mScD6eg+vVNcmy3RGB6k9bncknmSdyfOk2eSlJoyv24wfQuFPyJq+GJVQ2sQAa847UsSTbj4bet9vnapJQv37j6JnmEFifKso3PVsz+tZSViM20FRx49hzNFDM9QswDDowv8jSQPWw1HpchaYvgMG/GBUJ5x3j/AJCKHfszEf0c8i+TgOPjs3zqASV2s5FJJRSdncSvsNHIPJih+DXHzoWUYiP24ZB56dQ+KXFNY8aRzouHNmHOlaekgw+db21b9Ad/gaZwZ4Rz+NMZMVFL+ljR/vKD+IoV8nwjeyGjP6jED91rj5UrTUjcNnx6/OmeG7QedVh+zB4xYkHykT/chH8tQPlWMTggcf5bg/J9JpUEsq8tmUUgtIiOOjKG/GoUyzBndI+6PWBmhP8A/MiqI+YvH+kVk++rL8yLfOjMNnV9wfgbim2p1eUwTD9HjJx5SaJR8WXV/FXbLi+TYeX3PEfeQXHyqqYfO/P+lMYc686jsUg4jhd5nHiiAGwrFd9XdyI+ocl30kKeZte2wpZneZBR9IMUW+wsTQIPIyFSQPMN7qfw5z5/Ojos2HM1HaiCZ4VIWF8RBqBjV5THAiRvqMWHJBctvcO3P7q3qs5nG7R4iaFzFhiQoQAEMsd1RrMLajY7i2xFetyxYeX9JDE/qoP4il+L7I4GSMxd2yIeKxu6r7lBsPhUHMPRWINUxp84tUiHKe8kGHY6GxOBjQkcnABU+4sKXZLilnuIm7rFLtJA5IjZl8LGMn2CSD+rx2F69Il7LgzpiExLd5GCFDopFjp2OjSfqiqlm/5NZm1NG0Xed5JKjq7RldbFrWINwNR505sKxFqoybLqwpsnzknVHIGRhcMjbEHzH9RseRpflkQlx8KPwDO9jzZFLKPiAf2KLhyvG92oxsDd7Hsk8OmTUg+qwU6rHja2xFxQOAJOPgsCrCUHxArsA2r2gPqah6kU9K348b4nURdKw58mpn8j+G1ZWY/EBixA4k1lJWY9waAq3rrYehtddx3YgKLk8BRzhcopw9dB64fDyC10O5AHqeA99dDCSfYPX1A4233tztUN7e6lsdxS3rrYesODlH1Dffpy48+VciB9/CdrX5ceHHrY/Clvb3HxS2O7KQPXaznrUMmHkU2KkEnTbz6evlUi4OU2shN+FrG/HhvvwPwNLezuEtjuynTFkUVFmZHOl4wcu3gO/Dz9OtROCtri1+Hn6WpB7TwQkWuHIVjhzg+tRzR4WXeSBL9QNJ/eWxqviSu1nPWpUmtNW7P4dv0csieWrWP49/nUDdnZ1/Ryxv63jP8AuFDpizRUOOPU0k2EM8OKj9qF7dVtIP4CT8q1FnVjYmx6Hwn4NvTzC45jzqWTGq4tIisOjAMPgaSSXRZz1P8A560fBnPn8DQz5bhH+p3Z6oxT5A6flUDdnQf0eIP/AOxQ3zUqfxpYTp9FnHn8a3NndufwqnZgkuHIEuwPsst2Vj0G1wfIihVlkkNh4R1O7H0HAe+/pTUlasWYdoerWvsBxJ8lA3NLHV5lKsuhD9rdj6LwX1Nz5URlmWC91HiPFjubfeP4cKs2Cy9VsSLmkllUGLLMUwLAFkBcBtV2OlitytvKsplk/aMOpUOlgZDpHHxMWBJv58KyhFdTp3yeG2x0SmTATLxib1Wzj+Ek1FhcQqyDUdPtA3BuLqRuOPOmCFRw1If1WI+XD5UXh5HZgCwlG5KyICTYXspFtza3DmKK8+Url2A7hXKAgxESXCyA6iratJAUpCI02tc+K7eltr3qNFiCKglWyrOgOh+Em4GkggAMb3BvRkEWMAiGgggnvLiPdTJEQbjbZSw9A3SpMDE7MRI+mS7KuoJr0sGva3BQ2gqWHI8qyxsdiitx5mjBfvbkj9EE3clQvejaGaG+h73csQxGnc+Lffjc11BPFZY2K6FKN7F1JEveEKu5AAJUep60dHDirxAjfu1L7IFV2EjOJNtiC0QT09a4EOKYxlkYJq+kDBPZ+iB1C3AnvOmxJ6UgYx0PxTu8Z/8AyNxn8xf7obDYmJHY3DBy1/CRsTI15Dzb6XTdb7AnnaokEYKMJwGSMIPAwGyyKDYLy7wWOx2O29FCKYqxQrYRoqKNBOsgKWUkWBUknUT1rHOKNzYr/ZwAPB+mCgG3Qkgm4PlzpOMY6FKLxiC4SNzX04QuGhiUw3mUrFrAGhxdWJI5XFr347++uNSrHCisG7tNJIBAJuTcAgHnTKRMQXNto9BtbQDrENxxHN+vMVFmupQ4YkjTh9BOn2rfSAW9o8SW91Tgc0SCgUHWeK+M73g1mh+f6oDXW9dDa62GrUWKjYzTfLcJr250kw7VbezyAkUikjcvyc73FD43LGWpM9xWJXEIIpEAJ3RvsrcNptax8S3Jp3gyzxEy2uvEi9up8ztWdHrg6QNrm6/LujuhIaT2VR7o86JwNwbU6ly8HccCL+41qHLrG9XrQLSftIl8I9+IaMj11j+l/iaRZZh7n31cs2wWqLSN/EvyN6AweWWPCnvCROUVgIRTPMWEWHlccRG5B87G3ztUWHgtXWdj6Bh1MYt6ut/lUU/JXjmM7PucRpgugC2JBt66j7vnWVf81w3c4Z2+vIbX5gc6yp37l1ME1twFU+8qXDEM6g8L7/dG7H4A0u7yu4cSVN1Njvv6ix+RpOBIwuWaRYtMcLj4m7jTEPpGZWAkO1mQCx5eFwd+YsOIraYyN1g1wIwm038Rst5AnU/VLEeYFDHNpftn4L5eXkPgOlYubSjg5HoB1v0671S8Cb/L5laZ1el6RJlFh11aUsl0Qgo7PZ2fTYB7qQLHfnXC9oEC6ljDLrZAQ7HYAOpPrH3h9VpZHj5FAAYgA3HDY3uPmSffRMGbS3AL7ei9LdOhtTmCWqDvr+iHHqdODbo74XeLxeHcvrw8WsRJJcMwbUSlwdNiQFkHncVFHgkdWEcQDiOBx47kmQ23uQOHlf30bhs3bxXbbVtcDkADy63+FJxnkt2N1IJJXUoOkAkrpta1uPwpCGcZ3fVO/U6UtIEdeqKmw0MUbl0BdUhZQXI1M5sQ2nZQDtbjtfeiEw8Bcr3VheLSwcnUHTvNxysot6mlMObTKAFkIAtbhy2G5F9h+NY+aSkqTIbqbrwFjwHAdNqfwJt17vmUM6jT7K8PPf4fujYpYWUN3Ok33BkYX8KMQvVyX25ECtZpGqMNK6bh9rk+zI6A7k72UXHWhjnE3+Ifl6AjbiOvGoJ8Uzm7sSbWuanFDI11udYTajUQPbTGUe6Lw8lWzIMVYiqTFJTjLsZY1ZIVJXLNJYZcXFHcd9pDkaW9nfTdhsBqUHf7NF5/mD4eXDJF9cTLbkWspUsBxN7gC4uWA50gw08RlWcr9KqlQ9yPCeRANm4m1+F6bjOx5VXbpY2P3tUzK4t2lawnactOqMFKuYkB3GmTQS4UWJe7bX4Cx3obD9pXKyRCDudMU7rKSXUMgD20tZvrg7np7iMLj4kLaFVdR1G3M9fL3UWmbg3v/wA0Wh2UM90kwecy4ZCJ4det0YODoDMyqGLFxpHDbfc34VNN2iXDTYvvEdkR00hRdt47nQCbaRoN7b3N6PzPOAoTzv8AK1RQ5qr2DAN6gHlb8CR76lgnITIWXte4LlMI8ioTfQfEAN7sCLC6hmsL3BTrT+YMe7DNfXIrAWHhAQtpB52Ivc771GmYDYCuMXivpIPvufhG3/NRIUmg2lXbBr2UcBsB+NZWsFAcRK0zewtwn3Rz/aIv6BetZTArZjmEbQ1edCsrKyirFWVutVlJJdVJB7QrdZTFIcrkfW9X/E0tj4D0H4VlZThOpK1W6ynTLdbFZWUiku0ozD1lZTJk1gqcVlZSCSmjovD1lZUU6Gz7jH6N/Sosu9oVuspwop5BU+M9uD70n/TNZWVAosftBTZF/wDhD/TX+QVqsrKgtFvJX//Z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828800"/>
            <a:ext cx="25812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irc_mi"/>
          <p:cNvPicPr/>
          <p:nvPr>
            <p:custDataLst>
              <p:tags r:id="rId6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2817" y="2471901"/>
            <a:ext cx="2206246" cy="337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23029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/>
          <p:nvPr>
            <p:custDataLst>
              <p:tags r:id="rId2"/>
            </p:custDataLst>
          </p:nvPr>
        </p:nvSpPr>
        <p:spPr>
          <a:xfrm>
            <a:off x="533400" y="1295400"/>
            <a:ext cx="28803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40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432830" y="1219200"/>
            <a:ext cx="832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Ressources pour les enseignants et les parents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64" y="1985725"/>
            <a:ext cx="3368594" cy="2103120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70614" y="3881120"/>
            <a:ext cx="4035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7030A0"/>
                </a:solidFill>
                <a:latin typeface="Rockwell" panose="02060603020205020403" pitchFamily="18" charset="0"/>
              </a:rPr>
              <a:t>Enfants avertis </a:t>
            </a:r>
          </a:p>
          <a:p>
            <a:pPr algn="ctr"/>
            <a:r>
              <a:rPr lang="fr-CA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est un programme d’autoprotection pour les élèves de la maternelle jusqu’à la 9</a:t>
            </a:r>
            <a:r>
              <a:rPr lang="fr-CA" baseline="300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e</a:t>
            </a:r>
            <a:r>
              <a:rPr lang="fr-CA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 année (3</a:t>
            </a:r>
            <a:r>
              <a:rPr lang="fr-CA" baseline="300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e</a:t>
            </a:r>
            <a:r>
              <a:rPr lang="fr-CA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 secondaire). Des enseignants de partout au Canada l’ont adopté.</a:t>
            </a:r>
          </a:p>
          <a:p>
            <a:pPr algn="ctr"/>
            <a:endParaRPr lang="fr-CA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algn="ctr"/>
            <a:r>
              <a:rPr lang="fr-CA" b="1" dirty="0">
                <a:solidFill>
                  <a:srgbClr val="7030A0"/>
                </a:solidFill>
                <a:latin typeface="Rockwell" panose="02060603020205020403" pitchFamily="18" charset="0"/>
              </a:rPr>
              <a:t> enfantsavertis.ca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3944493" y="2450841"/>
            <a:ext cx="47152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Pour trouver d’autres excellentes ressources, consultez </a:t>
            </a:r>
            <a:r>
              <a:rPr lang="fr-CA" sz="3200" b="1" dirty="0">
                <a:solidFill>
                  <a:srgbClr val="0070C0"/>
                </a:solidFill>
                <a:latin typeface="Rockwell" panose="02060603020205020403" pitchFamily="18" charset="0"/>
              </a:rPr>
              <a:t>cyberaide.ca/</a:t>
            </a:r>
          </a:p>
          <a:p>
            <a:pPr algn="ctr"/>
            <a:r>
              <a:rPr lang="fr-CA" sz="320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securite_en_ligne</a:t>
            </a:r>
            <a:endParaRPr lang="fr-CA" sz="32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603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503853" y="559837"/>
            <a:ext cx="81070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Cette présentation appartient au Centre canadien de protection de l’enfance </a:t>
            </a:r>
            <a:r>
              <a:rPr lang="fr-CA" sz="1400" dirty="0" err="1"/>
              <a:t>inc.</a:t>
            </a:r>
            <a:r>
              <a:rPr lang="fr-CA" sz="1400" dirty="0"/>
              <a:t> (ci-après, le CCPE) et est assujettie à une licence d’utilisation. Pour vous renseigner sur l’obtention d’une licence, écrivez </a:t>
            </a:r>
            <a:r>
              <a:rPr lang="fr-CA" sz="1400"/>
              <a:t>à </a:t>
            </a:r>
            <a:r>
              <a:rPr lang="fr-CA" sz="1400">
                <a:hlinkClick r:id="rId3"/>
              </a:rPr>
              <a:t>licence@protegeonsnosenfants.ca</a:t>
            </a:r>
            <a:r>
              <a:rPr lang="fr-CA" sz="1400"/>
              <a:t>. </a:t>
            </a:r>
            <a:endParaRPr lang="fr-CA" sz="1400" dirty="0"/>
          </a:p>
          <a:p>
            <a:endParaRPr lang="fr-CA" sz="1400" dirty="0"/>
          </a:p>
          <a:p>
            <a:r>
              <a:rPr lang="fr-CA" sz="1400" u="sng" dirty="0"/>
              <a:t>Crédits de contenus tiers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/>
              <a:t>Toutes les photos de banques d’images sont utilisées sous licence de </a:t>
            </a:r>
            <a:r>
              <a:rPr lang="fr-CA" sz="1400" dirty="0" err="1"/>
              <a:t>Thinkstock</a:t>
            </a:r>
            <a:r>
              <a:rPr lang="fr-CA" sz="1400" dirty="0"/>
              <a:t>.</a:t>
            </a:r>
          </a:p>
          <a:p>
            <a:endParaRPr lang="fr-CA" sz="1400" dirty="0"/>
          </a:p>
          <a:p>
            <a:r>
              <a:rPr lang="fr-CA" sz="1400" u="sng" dirty="0"/>
              <a:t>Marques</a:t>
            </a:r>
          </a:p>
          <a:p>
            <a:r>
              <a:rPr lang="fr-CA" sz="1400" dirty="0"/>
              <a:t>« Enfants avertis » est une marque du Centre canadien de protection de l’enfance </a:t>
            </a:r>
            <a:r>
              <a:rPr lang="fr-CA" sz="1400" dirty="0" err="1"/>
              <a:t>inc.</a:t>
            </a:r>
            <a:r>
              <a:rPr lang="fr-CA" sz="1400" dirty="0"/>
              <a:t> déposée au Canada. « CENTRE CANADIEN de PROTECTION DE L’ENFANCE » et « </a:t>
            </a:r>
            <a:r>
              <a:rPr lang="fr-CA" sz="1400" dirty="0" err="1"/>
              <a:t>CyberJulie</a:t>
            </a:r>
            <a:r>
              <a:rPr lang="fr-CA" sz="1400" dirty="0"/>
              <a:t> » sont utilisés au Canada comme marques du Centre canadien de protection de l’enfance </a:t>
            </a:r>
            <a:r>
              <a:rPr lang="fr-CA" sz="1400" dirty="0" err="1"/>
              <a:t>inc.</a:t>
            </a:r>
            <a:r>
              <a:rPr lang="fr-CA" sz="1400" dirty="0"/>
              <a:t> Toutes les autres marques appartiennent à leurs propriétaires respectifs.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56264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563" y="1374782"/>
            <a:ext cx="7882635" cy="2440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L’espace numérique</a:t>
            </a:r>
          </a:p>
          <a:p>
            <a:pPr algn="ctr"/>
            <a:endParaRPr lang="fr-CA" sz="2000" b="1" dirty="0">
              <a:solidFill>
                <a:schemeClr val="accent4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CA" sz="3600" b="1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Voici des choses que certains enfants aiment faire sur Internet.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563" y="3527106"/>
            <a:ext cx="305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Regarder des vidéos sur </a:t>
            </a:r>
            <a:r>
              <a:rPr lang="fr-CA" sz="2400" b="1" dirty="0" err="1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YouTube</a:t>
            </a:r>
            <a:r>
              <a:rPr lang="fr-CA" sz="2400" b="1" baseline="30000" dirty="0" err="1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MD</a:t>
            </a:r>
            <a:endParaRPr lang="fr-CA" sz="2400" b="1" baseline="30000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301" y="4900586"/>
            <a:ext cx="320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7030A0"/>
                </a:solidFill>
                <a:latin typeface="Berlin Sans FB Demi" panose="020E0802020502020306" pitchFamily="34" charset="0"/>
              </a:rPr>
              <a:t>Faire des recherches sur </a:t>
            </a:r>
            <a:r>
              <a:rPr lang="fr-CA" sz="2400" dirty="0" err="1">
                <a:solidFill>
                  <a:srgbClr val="7030A0"/>
                </a:solidFill>
                <a:latin typeface="Berlin Sans FB Demi" panose="020E0802020502020306" pitchFamily="34" charset="0"/>
              </a:rPr>
              <a:t>Google</a:t>
            </a:r>
            <a:r>
              <a:rPr lang="fr-CA" sz="2400" baseline="30000" dirty="0" err="1">
                <a:solidFill>
                  <a:srgbClr val="7030A0"/>
                </a:solidFill>
                <a:latin typeface="Berlin Sans FB Demi" panose="020E0802020502020306" pitchFamily="34" charset="0"/>
              </a:rPr>
              <a:t>MD</a:t>
            </a:r>
            <a:r>
              <a:rPr lang="fr-CA" sz="2400" dirty="0">
                <a:solidFill>
                  <a:srgbClr val="7030A0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7880" y="3563212"/>
            <a:ext cx="44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rgbClr val="00B050"/>
                </a:solidFill>
                <a:latin typeface="Berlin Sans FB Demi" panose="020E0802020502020306" pitchFamily="34" charset="0"/>
              </a:rPr>
              <a:t>Visiter des sites </a:t>
            </a:r>
          </a:p>
          <a:p>
            <a:pPr algn="ctr"/>
            <a:r>
              <a:rPr lang="fr-CA" sz="2400" dirty="0">
                <a:solidFill>
                  <a:srgbClr val="00B050"/>
                </a:solidFill>
                <a:latin typeface="Berlin Sans FB Demi" panose="020E0802020502020306" pitchFamily="34" charset="0"/>
              </a:rPr>
              <a:t>populaires comme VRAK.TV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2356" y="4799543"/>
            <a:ext cx="380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Jouer à des jeux comme Club </a:t>
            </a:r>
            <a:r>
              <a:rPr lang="fr-CA" sz="2400" b="1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Penguin</a:t>
            </a:r>
            <a:r>
              <a:rPr lang="fr-CA" sz="2400" b="1" baseline="300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MD</a:t>
            </a:r>
            <a:endParaRPr lang="fr-CA" sz="2400" b="1" baseline="30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3437" y="4438921"/>
            <a:ext cx="214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>
                <a:solidFill>
                  <a:srgbClr val="0070C0"/>
                </a:solidFill>
                <a:latin typeface="Berlin Sans FB Demi" panose="020E0802020502020306" pitchFamily="34" charset="0"/>
              </a:rPr>
              <a:t>Facetime</a:t>
            </a:r>
            <a:r>
              <a:rPr lang="fr-CA" sz="2400" baseline="30000" dirty="0" err="1">
                <a:solidFill>
                  <a:srgbClr val="0070C0"/>
                </a:solidFill>
                <a:latin typeface="Berlin Sans FB Demi" panose="020E0802020502020306" pitchFamily="34" charset="0"/>
              </a:rPr>
              <a:t>MD</a:t>
            </a:r>
            <a:endParaRPr lang="fr-CA" sz="2400" baseline="300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72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4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1"/>
      <p:bldP spid="10" grpId="2"/>
      <p:bldP spid="12" grpId="3"/>
      <p:bldP spid="11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825" y="1088592"/>
            <a:ext cx="7719152" cy="158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Voici des appareils que certains enfants utilisent.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nnifer\AppData\Local\Microsoft\Windows\Temporary Internet Files\Content.IE5\L0HYTJW6\MP900426562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3921" y="2675137"/>
            <a:ext cx="2926080" cy="292608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jennifer\AppData\Local\Microsoft\Windows\Temporary Internet Files\Content.IE5\46UKX8LI\MC900439836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37228">
            <a:off x="6659494" y="1689539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ennifer\AppData\Local\Microsoft\Windows\Temporary Internet Files\Content.IE5\HFCBS8AF\MC90043157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84526" y="2362975"/>
            <a:ext cx="199836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ennifer\AppData\Local\Microsoft\Windows\Temporary Internet Files\Content.IE5\46UKX8LI\MC90043154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0690" y="3657815"/>
            <a:ext cx="16967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conbug.com/data/c0/256/fae0d770df375df6b4c7fa2b8f626836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8245496">
            <a:off x="4615026" y="4287554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27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26" y="1334978"/>
            <a:ext cx="89035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Qu’est-ce qui est </a:t>
            </a:r>
            <a:r>
              <a:rPr lang="fr-CA" sz="4000" b="1" u="sng" dirty="0">
                <a:solidFill>
                  <a:srgbClr val="C00000"/>
                </a:solidFill>
                <a:latin typeface="Berlin Sans FB Demi" panose="020E0802020502020306" pitchFamily="34" charset="0"/>
              </a:rPr>
              <a:t>imprudent</a:t>
            </a:r>
            <a:r>
              <a:rPr lang="fr-CA" sz="36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br>
              <a:rPr lang="fr-CA" sz="36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fr-CA" sz="36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sur Internet? 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7899" y="2569476"/>
            <a:ext cx="7855144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CA" sz="105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lvl="0"/>
            <a:r>
              <a:rPr lang="fr-CA" sz="32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PARTAGER </a:t>
            </a:r>
            <a:r>
              <a:rPr lang="fr-CA" sz="3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des renseignements sur soi-même</a:t>
            </a:r>
          </a:p>
          <a:p>
            <a:endParaRPr lang="fr-CA" sz="2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r>
              <a:rPr lang="fr-CA" sz="32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PUBLIER </a:t>
            </a:r>
            <a:r>
              <a:rPr lang="fr-CA" sz="3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des photos de soi-même ou d’autres personnes </a:t>
            </a:r>
          </a:p>
          <a:p>
            <a:endParaRPr lang="fr-CA" sz="2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r>
              <a:rPr lang="fr-CA" sz="32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PARLER </a:t>
            </a:r>
            <a:r>
              <a:rPr lang="fr-CA" sz="3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à des gens qu’on ne connaît pas</a:t>
            </a:r>
          </a:p>
          <a:p>
            <a:pPr algn="ctr"/>
            <a:endParaRPr lang="en-US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11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30070" y="1150551"/>
            <a:ext cx="2445393" cy="97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4000" b="1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Nom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30069" y="2558526"/>
            <a:ext cx="340624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40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Adresse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33578" y="1812270"/>
            <a:ext cx="7021965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40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Âge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630069" y="3234352"/>
            <a:ext cx="7021965" cy="97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4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Numéro de téléphone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300578" y="156495"/>
            <a:ext cx="84514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sz="3300" b="1" dirty="0">
                <a:solidFill>
                  <a:schemeClr val="bg1"/>
                </a:solidFill>
                <a:latin typeface="Rockwell" panose="02060603020205020403" pitchFamily="18" charset="0"/>
              </a:rPr>
              <a:t>Les renseignements personnels, c’est...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633578" y="3918839"/>
            <a:ext cx="7021965" cy="97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40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Adresse courriel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633578" y="4586858"/>
            <a:ext cx="82748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4000" b="1" dirty="0">
                <a:solidFill>
                  <a:srgbClr val="00B0F0"/>
                </a:solidFill>
                <a:latin typeface="Berlin Sans FB Demi" panose="020E0802020502020306" pitchFamily="34" charset="0"/>
              </a:rPr>
              <a:t>Photos de vous </a:t>
            </a:r>
          </a:p>
          <a:p>
            <a:pPr lvl="0"/>
            <a:r>
              <a:rPr lang="fr-CA" sz="4000" b="1" dirty="0">
                <a:solidFill>
                  <a:srgbClr val="A91775"/>
                </a:solidFill>
                <a:latin typeface="Berlin Sans FB Demi" panose="020E0802020502020306" pitchFamily="34" charset="0"/>
              </a:rPr>
              <a:t>Renseignements sur votre famille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23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P_13693_Grade3-4_TextPage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07905" y="1358781"/>
            <a:ext cx="80153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Votre nom</a:t>
            </a:r>
          </a:p>
          <a:p>
            <a:r>
              <a:rPr lang="fr-CA" sz="40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Photos de vous</a:t>
            </a:r>
          </a:p>
          <a:p>
            <a:pPr lvl="0"/>
            <a:r>
              <a:rPr lang="fr-CA" sz="4000" b="1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La couleur d’une banane</a:t>
            </a:r>
          </a:p>
          <a:p>
            <a:r>
              <a:rPr lang="fr-CA" sz="4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Votre adresse</a:t>
            </a:r>
          </a:p>
          <a:p>
            <a:pPr lvl="0"/>
            <a:r>
              <a:rPr lang="fr-CA" sz="40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Le nom de votre école</a:t>
            </a:r>
          </a:p>
          <a:p>
            <a:pPr lvl="0"/>
            <a:r>
              <a:rPr lang="fr-CA" sz="4000" b="1" dirty="0">
                <a:solidFill>
                  <a:srgbClr val="00B0F0"/>
                </a:solidFill>
                <a:latin typeface="Berlin Sans FB Demi" panose="020E0802020502020306" pitchFamily="34" charset="0"/>
              </a:rPr>
              <a:t>Le nom de la plus grande planète</a:t>
            </a:r>
          </a:p>
          <a:p>
            <a:r>
              <a:rPr lang="fr-CA" sz="4000" b="1" dirty="0">
                <a:solidFill>
                  <a:srgbClr val="A91775"/>
                </a:solidFill>
                <a:latin typeface="Berlin Sans FB Demi" panose="020E0802020502020306" pitchFamily="34" charset="0"/>
              </a:rPr>
              <a:t>Le nom de votre mère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68445" y="175242"/>
            <a:ext cx="880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ockwell" panose="02060603020205020403" pitchFamily="18" charset="0"/>
              </a:rPr>
              <a:t>Levez la main si ce sont des renseignements personnels</a:t>
            </a:r>
          </a:p>
        </p:txBody>
      </p:sp>
      <p:pic>
        <p:nvPicPr>
          <p:cNvPr id="10" name="irc_mi" descr="http://www.clker.com/cliparts/9/1/4/0/11954322131712176739question_mark_naught101_02.svg.med.png"/>
          <p:cNvPicPr/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5893" y="1639143"/>
            <a:ext cx="2011680" cy="192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143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P_13693_Grade3-4_TextPage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473604" y="1422400"/>
            <a:ext cx="81410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Recherches sur Internet</a:t>
            </a:r>
          </a:p>
          <a:p>
            <a:pPr algn="ctr"/>
            <a:endParaRPr lang="fr-CA" sz="16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3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3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3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/>
            <a:endParaRPr lang="fr-CA" sz="32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fr-CA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Quand on cherche de l’information sur Internet, on peut tomber sur des photos qui nous mettent </a:t>
            </a:r>
            <a:r>
              <a:rPr lang="fr-CA" sz="3200" dirty="0">
                <a:solidFill>
                  <a:srgbClr val="C00000"/>
                </a:solidFill>
                <a:latin typeface="Berlin Sans FB" panose="020E0602020502020306" pitchFamily="34" charset="0"/>
              </a:rPr>
              <a:t>mal à l’aise.</a:t>
            </a:r>
            <a:r>
              <a:rPr lang="fr-CA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 </a:t>
            </a:r>
          </a:p>
          <a:p>
            <a:pPr algn="ctr"/>
            <a:endParaRPr lang="en-US" sz="44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993"/>
            <a:ext cx="3349496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nnifer\AppData\Local\Microsoft\Windows\Temporary Internet Files\Content.IE5\Q27I2JQ7\MC900442167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29735" y="243534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241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6.03"/>
  <p:tag name="AS_TITLE" val="Aspose.Slides for .NET 4.0"/>
  <p:tag name="AS_VERSION" val="16.5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heme/theme1.xml><?xml version="1.0" encoding="utf-8"?>
<a:theme xmlns:a="http://schemas.openxmlformats.org/drawingml/2006/main" name="C3P_13693_Grade3-4_Cover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C3P_13693_Grade3-4_CoverPage</Template>
  <TotalTime>18322</TotalTime>
  <Words>1269</Words>
  <Application>Microsoft Macintosh PowerPoint</Application>
  <PresentationFormat>On-screen Show (4:3)</PresentationFormat>
  <Paragraphs>223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Andalus</vt:lpstr>
      <vt:lpstr>Rockwell</vt:lpstr>
      <vt:lpstr>Aharoni</vt:lpstr>
      <vt:lpstr>Berlin Sans FB Demi</vt:lpstr>
      <vt:lpstr>Berlin Sans FB</vt:lpstr>
      <vt:lpstr>Calibri</vt:lpstr>
      <vt:lpstr>C3P_13693_Grade3-4_CoverPage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Canadian Centre for Child Protection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 Nadeau</dc:creator>
  <cp:lastModifiedBy>Janell Loewen</cp:lastModifiedBy>
  <cp:revision>295</cp:revision>
  <cp:lastPrinted>2016-01-27T21:20:08Z</cp:lastPrinted>
  <dcterms:created xsi:type="dcterms:W3CDTF">2014-08-13T19:51:43Z</dcterms:created>
  <dcterms:modified xsi:type="dcterms:W3CDTF">2019-02-13T20:29:20Z</dcterms:modified>
</cp:coreProperties>
</file>